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10" r:id="rId1"/>
  </p:sldMasterIdLst>
  <p:notesMasterIdLst>
    <p:notesMasterId r:id="rId61"/>
  </p:notesMasterIdLst>
  <p:handoutMasterIdLst>
    <p:handoutMasterId r:id="rId62"/>
  </p:handoutMasterIdLst>
  <p:sldIdLst>
    <p:sldId id="425" r:id="rId2"/>
    <p:sldId id="441" r:id="rId3"/>
    <p:sldId id="257" r:id="rId4"/>
    <p:sldId id="260" r:id="rId5"/>
    <p:sldId id="507" r:id="rId6"/>
    <p:sldId id="440" r:id="rId7"/>
    <p:sldId id="263" r:id="rId8"/>
    <p:sldId id="442" r:id="rId9"/>
    <p:sldId id="264" r:id="rId10"/>
    <p:sldId id="443" r:id="rId11"/>
    <p:sldId id="265" r:id="rId12"/>
    <p:sldId id="266" r:id="rId13"/>
    <p:sldId id="444" r:id="rId14"/>
    <p:sldId id="268" r:id="rId15"/>
    <p:sldId id="446" r:id="rId16"/>
    <p:sldId id="267" r:id="rId17"/>
    <p:sldId id="445" r:id="rId18"/>
    <p:sldId id="270" r:id="rId19"/>
    <p:sldId id="272" r:id="rId20"/>
    <p:sldId id="271" r:id="rId21"/>
    <p:sldId id="447" r:id="rId22"/>
    <p:sldId id="449" r:id="rId23"/>
    <p:sldId id="448" r:id="rId24"/>
    <p:sldId id="479" r:id="rId25"/>
    <p:sldId id="580" r:id="rId26"/>
    <p:sldId id="275" r:id="rId27"/>
    <p:sldId id="450" r:id="rId28"/>
    <p:sldId id="276" r:id="rId29"/>
    <p:sldId id="452" r:id="rId30"/>
    <p:sldId id="451" r:id="rId31"/>
    <p:sldId id="454" r:id="rId32"/>
    <p:sldId id="277" r:id="rId33"/>
    <p:sldId id="278" r:id="rId34"/>
    <p:sldId id="280" r:id="rId35"/>
    <p:sldId id="455" r:id="rId36"/>
    <p:sldId id="279" r:id="rId37"/>
    <p:sldId id="456" r:id="rId38"/>
    <p:sldId id="458" r:id="rId39"/>
    <p:sldId id="460" r:id="rId40"/>
    <p:sldId id="457" r:id="rId41"/>
    <p:sldId id="461" r:id="rId42"/>
    <p:sldId id="459" r:id="rId43"/>
    <p:sldId id="281" r:id="rId44"/>
    <p:sldId id="462" r:id="rId45"/>
    <p:sldId id="284" r:id="rId46"/>
    <p:sldId id="463" r:id="rId47"/>
    <p:sldId id="283" r:id="rId48"/>
    <p:sldId id="464" r:id="rId49"/>
    <p:sldId id="287" r:id="rId50"/>
    <p:sldId id="288" r:id="rId51"/>
    <p:sldId id="467" r:id="rId52"/>
    <p:sldId id="298" r:id="rId53"/>
    <p:sldId id="511" r:id="rId54"/>
    <p:sldId id="509" r:id="rId55"/>
    <p:sldId id="510" r:id="rId56"/>
    <p:sldId id="512" r:id="rId57"/>
    <p:sldId id="513" r:id="rId58"/>
    <p:sldId id="282" r:id="rId59"/>
    <p:sldId id="465" r:id="rId6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D961"/>
    <a:srgbClr val="AB7942"/>
    <a:srgbClr val="EF97A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5"/>
    <p:restoredTop sz="90741" autoAdjust="0"/>
  </p:normalViewPr>
  <p:slideViewPr>
    <p:cSldViewPr>
      <p:cViewPr>
        <p:scale>
          <a:sx n="88" d="100"/>
          <a:sy n="88" d="100"/>
        </p:scale>
        <p:origin x="4424" y="10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7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107" d="100"/>
          <a:sy n="107" d="100"/>
        </p:scale>
        <p:origin x="3992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E78BF-BBC9-CE40-AFA7-7BA7142689C5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F8983A-E519-7F43-B580-4C1F69588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1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68CE1-AC08-4315-9731-DB97126754C7}" type="datetimeFigureOut">
              <a:rPr lang="en-US" smtClean="0"/>
              <a:t>3/20/18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92C1C6-E625-4450-B670-89296E2BEC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847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05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53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1881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758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860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35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086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67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0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46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236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1217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28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87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904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13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8281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21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64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3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2937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356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9013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172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1016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275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5218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1377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178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881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98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718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305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4122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344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18767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8485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69806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433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16403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173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65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105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9319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28626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3750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5415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6829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08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596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56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592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53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05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92C1C6-E625-4450-B670-89296E2BEC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784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266FD-21B9-7B44-9A25-012BF7E74977}" type="datetime1">
              <a:rPr lang="en-US" smtClean="0"/>
              <a:t>3/20/18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9375A-0FDC-F147-8E1E-475AD01933BB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D1AD6-42E9-C349-93EF-8C07501C120D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C2D78-1566-984E-B04D-FA058CAEAE0D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B391D-0FF1-2440-A7CE-3B0893CA2581}" type="datetime1">
              <a:rPr lang="en-US" smtClean="0"/>
              <a:t>3/20/18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49F04-60D7-E442-BD96-26B5AF5729B7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7DF4D0-FB41-C246-91A8-ED3F4C403BCD}" type="datetime1">
              <a:rPr lang="en-US" smtClean="0"/>
              <a:t>3/20/18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C3FD3-F1E7-E645-8D6C-49B113B4AD21}" type="datetime1">
              <a:rPr lang="en-US" smtClean="0"/>
              <a:t>3/20/18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08520-58B4-FC49-A724-B374F7448968}" type="datetime1">
              <a:rPr lang="en-US" smtClean="0"/>
              <a:t>3/20/18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F19AE-9091-4447-926E-91A37BD86A45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437F99-1C01-B24C-8E45-9E2FB3C549D9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Copyright©SeleniumGuru.com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573807"/>
            <a:ext cx="86236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569419" y="573807"/>
            <a:ext cx="576072" cy="5723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69833"/>
            <a:ext cx="7315200" cy="35395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DFDCE0AA-BBE6-8B45-9151-E1DE1BBF42D3}" type="datetime1">
              <a:rPr lang="en-US" smtClean="0"/>
              <a:t>3/20/18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9F9E06A-7275-4D22-A22A-1A9FFE47B2F6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Copyright©SeleniumGuru.com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8059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11" r:id="rId1"/>
    <p:sldLayoutId id="2147484112" r:id="rId2"/>
    <p:sldLayoutId id="2147484113" r:id="rId3"/>
    <p:sldLayoutId id="2147484114" r:id="rId4"/>
    <p:sldLayoutId id="2147484115" r:id="rId5"/>
    <p:sldLayoutId id="2147484116" r:id="rId6"/>
    <p:sldLayoutId id="2147484117" r:id="rId7"/>
    <p:sldLayoutId id="2147484118" r:id="rId8"/>
    <p:sldLayoutId id="2147484119" r:id="rId9"/>
    <p:sldLayoutId id="2147484120" r:id="rId10"/>
    <p:sldLayoutId id="2147484121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027246" cy="986995"/>
          </a:xfrm>
        </p:spPr>
        <p:txBody>
          <a:bodyPr>
            <a:noAutofit/>
          </a:bodyPr>
          <a:lstStyle/>
          <a:p>
            <a:r>
              <a:rPr lang="en-US" sz="3200" dirty="0" smtClean="0"/>
              <a:t>Complete Selenium Automation Engineer Bootcamp: Go from Zero to Hero</a:t>
            </a:r>
            <a:endParaRPr lang="en-US" sz="32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4648200"/>
            <a:ext cx="3810000" cy="1356172"/>
          </a:xfrm>
        </p:spPr>
      </p:pic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44748" y="6196282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2127578"/>
            <a:ext cx="1360488" cy="12312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3087512"/>
            <a:ext cx="1905000" cy="13525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6293" y="1642331"/>
            <a:ext cx="1905000" cy="12532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084206"/>
            <a:ext cx="3405164" cy="309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88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0" y="6346371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2" y="1315694"/>
            <a:ext cx="7548507" cy="3506150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2" y="4843615"/>
            <a:ext cx="7548507" cy="10668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81001"/>
            <a:ext cx="7086600" cy="609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Conditional Execution – If-else-If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12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Expressions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1412348"/>
              </p:ext>
            </p:extLst>
          </p:nvPr>
        </p:nvGraphicFramePr>
        <p:xfrm>
          <a:off x="1077144" y="1342527"/>
          <a:ext cx="7152456" cy="4666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8114"/>
                <a:gridCol w="1788114"/>
                <a:gridCol w="1788114"/>
                <a:gridCol w="1788114"/>
              </a:tblGrid>
              <a:tr h="57513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Condition1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Condition2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Result</a:t>
                      </a:r>
                      <a:endParaRPr lang="en-US" dirty="0"/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&amp;&amp;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&amp;&amp;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&amp;&amp;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C00000"/>
                          </a:solidFill>
                        </a:rPr>
                        <a:t>False</a:t>
                      </a:r>
                      <a:endParaRPr 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||(OR)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||(OR)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False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True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B050"/>
                          </a:solidFill>
                        </a:rPr>
                        <a:t>True</a:t>
                      </a:r>
                      <a:endParaRPr lang="en-US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==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Equal</a:t>
                      </a:r>
                      <a:r>
                        <a:rPr lang="en-US" baseline="0" dirty="0" smtClean="0"/>
                        <a:t> to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575134">
                <a:tc>
                  <a:txBody>
                    <a:bodyPr/>
                    <a:lstStyle/>
                    <a:p>
                      <a:r>
                        <a:rPr lang="en-US" dirty="0" smtClean="0"/>
                        <a:t>          !=</a:t>
                      </a:r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dirty="0" smtClean="0"/>
                        <a:t>Not Equal</a:t>
                      </a:r>
                      <a:r>
                        <a:rPr lang="en-US" baseline="0" dirty="0" smtClean="0"/>
                        <a:t> to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927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Expressions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19200"/>
            <a:ext cx="6934200" cy="350519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762500"/>
            <a:ext cx="69342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Conditional Expressions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163085"/>
            <a:ext cx="7239000" cy="34290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4715295"/>
            <a:ext cx="7239000" cy="145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1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Conditional Execution – Case(Switch)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143000"/>
            <a:ext cx="5029200" cy="475622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230953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Switch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3" y="745272"/>
            <a:ext cx="7202098" cy="428392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03" y="5098204"/>
            <a:ext cx="7202098" cy="10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13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1"/>
            <a:ext cx="70866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25979"/>
            <a:ext cx="7772400" cy="1714500"/>
          </a:xfrm>
        </p:spPr>
        <p:txBody>
          <a:bodyPr>
            <a:noAutofit/>
          </a:bodyPr>
          <a:lstStyle/>
          <a:p>
            <a:pPr lvl="1"/>
            <a:r>
              <a:rPr lang="en-US" sz="2400" dirty="0" smtClean="0"/>
              <a:t>Arrays are ordered, integer-indexed collections of any object.</a:t>
            </a:r>
          </a:p>
          <a:p>
            <a:pPr lvl="1"/>
            <a:r>
              <a:rPr lang="en-US" sz="2400" dirty="0" smtClean="0"/>
              <a:t>Arrays are always in curly brackets {}.</a:t>
            </a:r>
          </a:p>
          <a:p>
            <a:pPr lvl="1"/>
            <a:r>
              <a:rPr lang="en-US" sz="2400" dirty="0" smtClean="0"/>
              <a:t>Arrays indexing starts at 0 just like in C or Ruby.</a:t>
            </a:r>
            <a:endParaRPr lang="en-US" sz="1800" dirty="0" smtClean="0"/>
          </a:p>
          <a:p>
            <a:pPr marL="45720" indent="0">
              <a:buNone/>
            </a:pPr>
            <a:r>
              <a:rPr lang="en-US" sz="1800" dirty="0"/>
              <a:t>	</a:t>
            </a:r>
            <a:endParaRPr lang="en-US" sz="2600" dirty="0"/>
          </a:p>
          <a:p>
            <a:pPr lvl="1"/>
            <a:endParaRPr lang="en-US" sz="2400" dirty="0"/>
          </a:p>
          <a:p>
            <a:pPr lvl="1"/>
            <a:endParaRPr lang="en-US" sz="24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9321"/>
            <a:ext cx="6516916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64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660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Arrays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965746"/>
            <a:ext cx="7239000" cy="33776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771" y="4484620"/>
            <a:ext cx="7239000" cy="13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04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Looping 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129537"/>
            <a:ext cx="3200400" cy="49530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 </a:t>
            </a:r>
            <a:r>
              <a:rPr lang="en-US" b="1" dirty="0"/>
              <a:t>loop</a:t>
            </a:r>
            <a:r>
              <a:rPr lang="en-US" dirty="0"/>
              <a:t> is a sequence of </a:t>
            </a:r>
            <a:r>
              <a:rPr lang="en-US" dirty="0" smtClean="0"/>
              <a:t>instructions </a:t>
            </a:r>
            <a:r>
              <a:rPr lang="en-US" dirty="0"/>
              <a:t>that is continually repeated until a certain condition is reached.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Looping </a:t>
            </a:r>
            <a:r>
              <a:rPr lang="en-US" dirty="0"/>
              <a:t>is used to iterate over the range of number, text, array </a:t>
            </a:r>
            <a:r>
              <a:rPr lang="en-US" dirty="0" smtClean="0"/>
              <a:t>elements and so on..</a:t>
            </a:r>
          </a:p>
          <a:p>
            <a:pPr marL="45720" lvl="1" indent="0">
              <a:buNone/>
            </a:pPr>
            <a:endParaRPr lang="en-US" sz="1500" dirty="0" smtClean="0"/>
          </a:p>
          <a:p>
            <a:pPr marL="45720" lvl="1" indent="0">
              <a:buNone/>
            </a:pPr>
            <a:r>
              <a:rPr lang="en-US" sz="1500" b="1" dirty="0" smtClean="0"/>
              <a:t>Problem:  </a:t>
            </a:r>
            <a:r>
              <a:rPr lang="en-US" sz="1500" dirty="0" smtClean="0"/>
              <a:t>Print “Hello World”10 times.</a:t>
            </a:r>
          </a:p>
          <a:p>
            <a:pPr marL="45720" indent="0">
              <a:buNone/>
            </a:pPr>
            <a:endParaRPr lang="en-US" sz="1500" dirty="0"/>
          </a:p>
          <a:p>
            <a:r>
              <a:rPr lang="en-US" sz="1500" dirty="0" smtClean="0"/>
              <a:t>Without Loop</a:t>
            </a:r>
          </a:p>
          <a:p>
            <a:pPr marL="320040" lvl="1" indent="0">
              <a:buNone/>
            </a:pP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        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br>
              <a:rPr lang="en-US" sz="1700" dirty="0"/>
            </a:br>
            <a:r>
              <a:rPr lang="en-US" sz="1700" dirty="0"/>
              <a:t>System.</a:t>
            </a:r>
            <a:r>
              <a:rPr lang="en-US" sz="1700" i="1" dirty="0"/>
              <a:t>out</a:t>
            </a:r>
            <a:r>
              <a:rPr lang="en-US" sz="1700" dirty="0"/>
              <a:t>.println("Hello World");</a:t>
            </a:r>
            <a:endParaRPr lang="en-US" sz="1700" dirty="0" smtClean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163404"/>
            <a:ext cx="5181600" cy="2987929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4185200"/>
            <a:ext cx="5181600" cy="155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79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Looping – For Loop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37175"/>
            <a:ext cx="3505200" cy="4267200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1537174"/>
            <a:ext cx="4648200" cy="2577625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106332"/>
            <a:ext cx="4648200" cy="193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39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030" y="228600"/>
            <a:ext cx="7315200" cy="62194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Hello World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4" y="822671"/>
            <a:ext cx="7905521" cy="409840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9E06A-7275-4D22-A22A-1A9FFE47B2F6}" type="slidenum">
              <a:rPr lang="en-US" smtClean="0"/>
              <a:t>2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159851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33" y="5105399"/>
            <a:ext cx="7905521" cy="8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Looping – While Loop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11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3999"/>
            <a:ext cx="3798999" cy="4493979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523999"/>
            <a:ext cx="4800600" cy="2590801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4114800"/>
            <a:ext cx="4800600" cy="20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6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Looping – Do-While Loop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163733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" y="920403"/>
            <a:ext cx="6916075" cy="3270597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" y="4191000"/>
            <a:ext cx="6924542" cy="181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6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Looping – Arrays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163733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" y="1048342"/>
            <a:ext cx="6910451" cy="4057058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" y="5105400"/>
            <a:ext cx="6910451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26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Looping – </a:t>
            </a:r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28989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9" y="1174500"/>
            <a:ext cx="7596251" cy="3804742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82" y="5071533"/>
            <a:ext cx="7630118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4008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7" y="1191970"/>
            <a:ext cx="7635051" cy="3864152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8" y="5056122"/>
            <a:ext cx="7635050" cy="881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11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String Interpolation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4008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8" y="1199226"/>
            <a:ext cx="7291452" cy="3856896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48" y="5056122"/>
            <a:ext cx="7291452" cy="110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368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914400" y="1143000"/>
            <a:ext cx="7543800" cy="3042702"/>
          </a:xfrm>
        </p:spPr>
        <p:txBody>
          <a:bodyPr>
            <a:normAutofit fontScale="25000" lnSpcReduction="20000"/>
          </a:bodyPr>
          <a:lstStyle/>
          <a:p>
            <a:r>
              <a:rPr lang="en-US" sz="7600" dirty="0" smtClean="0"/>
              <a:t>Methods are collection of statements grouped together to perform an operation.</a:t>
            </a:r>
          </a:p>
          <a:p>
            <a:r>
              <a:rPr lang="en-US" sz="7600" dirty="0" smtClean="0"/>
              <a:t>Methods </a:t>
            </a:r>
            <a:r>
              <a:rPr lang="en-US" sz="7600" dirty="0"/>
              <a:t>are used to bundle one or more repeatable statements into a single unit.</a:t>
            </a:r>
          </a:p>
          <a:p>
            <a:r>
              <a:rPr lang="en-US" sz="7600" dirty="0" smtClean="0"/>
              <a:t>Methods </a:t>
            </a:r>
            <a:r>
              <a:rPr lang="en-US" sz="7600" dirty="0"/>
              <a:t>are very similar to functions in any other programming language.</a:t>
            </a:r>
          </a:p>
          <a:p>
            <a:pPr marL="45720" lvl="1" indent="0">
              <a:buNone/>
            </a:pPr>
            <a:endParaRPr lang="en-US" sz="7600" b="1" dirty="0" smtClean="0"/>
          </a:p>
          <a:p>
            <a:pPr marL="45720" lvl="1" indent="0">
              <a:buNone/>
            </a:pPr>
            <a:r>
              <a:rPr lang="en-US" sz="7600" b="1" dirty="0" smtClean="0"/>
              <a:t>Example: </a:t>
            </a:r>
          </a:p>
          <a:p>
            <a:pPr marL="45720" lvl="1" indent="0">
              <a:buNone/>
            </a:pPr>
            <a:r>
              <a:rPr lang="en-US" sz="7600" dirty="0" smtClean="0"/>
              <a:t>System.out.println(3 + 2) = 5</a:t>
            </a:r>
          </a:p>
          <a:p>
            <a:pPr marL="45720" lvl="1" indent="0">
              <a:buNone/>
            </a:pPr>
            <a:r>
              <a:rPr lang="en-US" sz="7600" dirty="0"/>
              <a:t>System.out.println(4 </a:t>
            </a:r>
            <a:r>
              <a:rPr lang="en-US" sz="7600" dirty="0" smtClean="0"/>
              <a:t>+ 5) = 9</a:t>
            </a:r>
          </a:p>
          <a:p>
            <a:pPr marL="45720" lvl="1" indent="0">
              <a:buNone/>
            </a:pPr>
            <a:r>
              <a:rPr lang="en-US" sz="7600" dirty="0"/>
              <a:t>System.out.println(12 </a:t>
            </a:r>
            <a:r>
              <a:rPr lang="en-US" sz="7600" dirty="0" smtClean="0"/>
              <a:t>+ 12) = 44</a:t>
            </a:r>
          </a:p>
          <a:p>
            <a:pPr marL="45720" lvl="1" indent="0"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4404712"/>
            <a:ext cx="4902200" cy="1403823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533400" y="4377267"/>
            <a:ext cx="3352800" cy="1671102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lvl="1" indent="0">
              <a:buFont typeface="Wingdings" charset="2"/>
              <a:buNone/>
            </a:pPr>
            <a:r>
              <a:rPr lang="en-US" sz="1900" dirty="0"/>
              <a:t>p</a:t>
            </a:r>
            <a:r>
              <a:rPr lang="en-US" sz="1900" dirty="0" smtClean="0"/>
              <a:t>ublic static = access modifier </a:t>
            </a:r>
          </a:p>
          <a:p>
            <a:pPr marL="45720" lvl="1" indent="0">
              <a:buFont typeface="Wingdings" charset="2"/>
              <a:buNone/>
            </a:pPr>
            <a:r>
              <a:rPr lang="en-US" sz="1900" dirty="0"/>
              <a:t>d</a:t>
            </a:r>
            <a:r>
              <a:rPr lang="en-US" sz="1900" dirty="0" smtClean="0"/>
              <a:t>ouble = return type</a:t>
            </a:r>
          </a:p>
          <a:p>
            <a:pPr marL="45720" lvl="1" indent="0">
              <a:buFont typeface="Wingdings" charset="2"/>
              <a:buNone/>
            </a:pPr>
            <a:r>
              <a:rPr lang="en-US" sz="1900" dirty="0" smtClean="0"/>
              <a:t>add = method name</a:t>
            </a:r>
          </a:p>
          <a:p>
            <a:pPr marL="45720" lvl="1" indent="0">
              <a:buFont typeface="Wingdings" charset="2"/>
              <a:buNone/>
            </a:pPr>
            <a:r>
              <a:rPr lang="en-US" sz="1900" dirty="0"/>
              <a:t>n</a:t>
            </a:r>
            <a:r>
              <a:rPr lang="en-US" sz="1900" dirty="0" smtClean="0"/>
              <a:t>um1 = </a:t>
            </a:r>
            <a:r>
              <a:rPr lang="en-US" sz="1900" dirty="0" err="1" smtClean="0"/>
              <a:t>int</a:t>
            </a:r>
            <a:r>
              <a:rPr lang="en-US" sz="1900" dirty="0" smtClean="0"/>
              <a:t>  parameter1</a:t>
            </a:r>
          </a:p>
          <a:p>
            <a:pPr marL="45720" lvl="1" indent="0">
              <a:buFont typeface="Wingdings" charset="2"/>
              <a:buNone/>
            </a:pPr>
            <a:r>
              <a:rPr lang="en-US" sz="1900" dirty="0"/>
              <a:t>n</a:t>
            </a:r>
            <a:r>
              <a:rPr lang="en-US" sz="1900" dirty="0" smtClean="0"/>
              <a:t>um2 = </a:t>
            </a:r>
            <a:r>
              <a:rPr lang="en-US" sz="1900" dirty="0" err="1" smtClean="0"/>
              <a:t>int</a:t>
            </a:r>
            <a:r>
              <a:rPr lang="en-US" sz="1900" dirty="0" smtClean="0"/>
              <a:t> paramter2 </a:t>
            </a:r>
          </a:p>
          <a:p>
            <a:pPr marL="45720" lvl="1" indent="0">
              <a:buFont typeface="Wingdings" charset="2"/>
              <a:buNone/>
            </a:pPr>
            <a:endParaRPr lang="en-US" sz="1500" b="1" dirty="0" smtClean="0"/>
          </a:p>
          <a:p>
            <a:pPr marL="320040" lvl="1" indent="0">
              <a:buFont typeface="Wingdings" charset="2"/>
              <a:buNone/>
            </a:pPr>
            <a:endParaRPr lang="en-US" dirty="0" smtClean="0"/>
          </a:p>
          <a:p>
            <a:pPr marL="320040" lvl="1" indent="0">
              <a:buFont typeface="Wingdings" charset="2"/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3709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096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Methods with Return Types </a:t>
            </a:r>
            <a:r>
              <a:rPr lang="mr-IN" sz="3000" dirty="0" smtClean="0"/>
              <a:t>–</a:t>
            </a:r>
            <a:r>
              <a:rPr lang="en-US" sz="3000" dirty="0" smtClean="0"/>
              <a:t> Void(No return)</a:t>
            </a:r>
            <a:endParaRPr lang="en-US" sz="3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42851"/>
            <a:ext cx="7620000" cy="3781549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758267"/>
            <a:ext cx="7619999" cy="123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3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2484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143000"/>
            <a:ext cx="7467600" cy="3259200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630800"/>
            <a:ext cx="7467600" cy="13890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08000" y="304800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/>
              <a:t>Methods with Return Types- String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8505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25993"/>
            <a:ext cx="7467600" cy="3739213"/>
          </a:xfrm>
        </p:spPr>
      </p:pic>
      <p:pic>
        <p:nvPicPr>
          <p:cNvPr id="9" name="Content Placeholder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27524"/>
            <a:ext cx="7467600" cy="123308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152400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/>
              <a:t>Methods with Return Types - Double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4014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1"/>
            <a:ext cx="70866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219200"/>
            <a:ext cx="8077200" cy="1828800"/>
          </a:xfrm>
        </p:spPr>
        <p:txBody>
          <a:bodyPr>
            <a:noAutofit/>
          </a:bodyPr>
          <a:lstStyle/>
          <a:p>
            <a:r>
              <a:rPr lang="en-US" sz="2400" dirty="0" smtClean="0"/>
              <a:t>String is an object typically representing sequence of characters.</a:t>
            </a:r>
          </a:p>
          <a:p>
            <a:r>
              <a:rPr lang="en-US" sz="2400" dirty="0"/>
              <a:t>The java.lang.String class is used to create string object.</a:t>
            </a:r>
            <a:endParaRPr lang="en-US" sz="2400" dirty="0" smtClean="0"/>
          </a:p>
          <a:p>
            <a:r>
              <a:rPr lang="en-US" sz="2400" dirty="0" smtClean="0"/>
              <a:t>String are always in double quotes.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2484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3276600"/>
            <a:ext cx="6530824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91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2484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990600"/>
            <a:ext cx="7467600" cy="4267200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257800"/>
            <a:ext cx="7467600" cy="9906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6467" y="228600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/>
              <a:t>Methods with Return Types- Int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94707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2484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7" y="990600"/>
            <a:ext cx="7484533" cy="4267200"/>
          </a:xfrm>
        </p:spPr>
      </p:pic>
      <p:pic>
        <p:nvPicPr>
          <p:cNvPr id="7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68" y="5257800"/>
            <a:ext cx="7484532" cy="9906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516467" y="228600"/>
            <a:ext cx="7924800" cy="609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000" dirty="0" smtClean="0"/>
              <a:t>Methods with Return Types - Boolean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76029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7924800" cy="887475"/>
          </a:xfrm>
        </p:spPr>
        <p:txBody>
          <a:bodyPr>
            <a:normAutofit/>
          </a:bodyPr>
          <a:lstStyle/>
          <a:p>
            <a:r>
              <a:rPr lang="en-US" dirty="0" smtClean="0"/>
              <a:t>Classes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167637"/>
            <a:ext cx="8534400" cy="4876800"/>
          </a:xfrm>
        </p:spPr>
        <p:txBody>
          <a:bodyPr>
            <a:normAutofit fontScale="25000" lnSpcReduction="20000"/>
          </a:bodyPr>
          <a:lstStyle/>
          <a:p>
            <a:r>
              <a:rPr lang="en-US" sz="7600" dirty="0" smtClean="0"/>
              <a:t>Class is a specification or a blue print (set of instructions) of how to provide some service.</a:t>
            </a:r>
          </a:p>
          <a:p>
            <a:r>
              <a:rPr lang="en-US" sz="7600" dirty="0" smtClean="0"/>
              <a:t>Like Blueprint, Class has some exact specifications.</a:t>
            </a:r>
          </a:p>
          <a:p>
            <a:r>
              <a:rPr lang="en-US" sz="7600" dirty="0" smtClean="0"/>
              <a:t>Many Objects can be created from the same class.</a:t>
            </a:r>
          </a:p>
          <a:p>
            <a:r>
              <a:rPr lang="en-US" sz="7600" dirty="0" smtClean="0"/>
              <a:t>Classes can contain methods, variables for an object.</a:t>
            </a:r>
          </a:p>
          <a:p>
            <a:r>
              <a:rPr lang="en-US" sz="7600" dirty="0"/>
              <a:t>A class can have subclasses that can inherit all or some of  the characteristics of the class.</a:t>
            </a:r>
          </a:p>
          <a:p>
            <a:r>
              <a:rPr lang="en-US" sz="7600" dirty="0" smtClean="0"/>
              <a:t>Subclasses can also define their own methods and variables that are not part of their superclass.</a:t>
            </a:r>
          </a:p>
          <a:p>
            <a:pPr marL="45720" lvl="1" indent="0">
              <a:buNone/>
            </a:pPr>
            <a:endParaRPr lang="en-US" sz="7600" b="1" dirty="0" smtClean="0"/>
          </a:p>
          <a:p>
            <a:pPr marL="45720" lvl="1" indent="0">
              <a:buNone/>
            </a:pPr>
            <a:r>
              <a:rPr lang="en-US" sz="7600" b="1" dirty="0" smtClean="0"/>
              <a:t>Example: </a:t>
            </a:r>
          </a:p>
          <a:p>
            <a:pPr marL="45720" lvl="1" indent="0">
              <a:buNone/>
            </a:pPr>
            <a:endParaRPr lang="en-US" sz="7600" b="1" dirty="0" smtClean="0"/>
          </a:p>
          <a:p>
            <a:pPr marL="45720" lvl="1" indent="0">
              <a:buNone/>
            </a:pPr>
            <a:r>
              <a:rPr lang="en-US" sz="7600" dirty="0" smtClean="0"/>
              <a:t>Animal – Dog, Cat, Giraffe, Monkey</a:t>
            </a:r>
          </a:p>
          <a:p>
            <a:pPr marL="45720" lvl="1" indent="0">
              <a:buNone/>
            </a:pPr>
            <a:r>
              <a:rPr lang="en-US" sz="7600" dirty="0" smtClean="0"/>
              <a:t>Vehicle – Car, Bicycle, Motorbike, SUV</a:t>
            </a:r>
          </a:p>
          <a:p>
            <a:pPr marL="45720" lvl="1" indent="0">
              <a:buNone/>
            </a:pPr>
            <a:r>
              <a:rPr lang="en-US" sz="7600" dirty="0" smtClean="0"/>
              <a:t>Ford – Focus, F-150, Mustang, Explorer, Fiesta</a:t>
            </a:r>
          </a:p>
          <a:p>
            <a:pPr marL="45720" lvl="1" indent="0">
              <a:buNone/>
            </a:pPr>
            <a:r>
              <a:rPr lang="en-US" sz="7600" dirty="0" smtClean="0"/>
              <a:t>Dog – Corgi, German Shepherd, Labrador</a:t>
            </a:r>
          </a:p>
          <a:p>
            <a:pPr marL="45720" lvl="1" indent="0">
              <a:buNone/>
            </a:pPr>
            <a:r>
              <a:rPr lang="en-US" sz="7600" dirty="0" smtClean="0"/>
              <a:t>Honda – Accord, Civic, Pilot, CR-V</a:t>
            </a:r>
          </a:p>
          <a:p>
            <a:pPr marL="45720" lvl="1" indent="0">
              <a:buNone/>
            </a:pPr>
            <a:endParaRPr lang="en-US" sz="1900" dirty="0" smtClean="0"/>
          </a:p>
          <a:p>
            <a:pPr marL="45720" lvl="1" indent="0">
              <a:buNone/>
            </a:pPr>
            <a:r>
              <a:rPr lang="en-US" sz="19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2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Classes Contd..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7" y="1057952"/>
            <a:ext cx="3962399" cy="4840492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1057952"/>
            <a:ext cx="4419601" cy="3894209"/>
          </a:xfrm>
          <a:prstGeom prst="rect">
            <a:avLst/>
          </a:prstGeom>
        </p:spPr>
      </p:pic>
      <p:pic>
        <p:nvPicPr>
          <p:cNvPr id="9" name="Content Placeholder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599" y="4952161"/>
            <a:ext cx="4419601" cy="946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3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Types of Method: Static Method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956735"/>
            <a:ext cx="7772400" cy="937860"/>
          </a:xfrm>
        </p:spPr>
        <p:txBody>
          <a:bodyPr>
            <a:normAutofit fontScale="25000" lnSpcReduction="20000"/>
          </a:bodyPr>
          <a:lstStyle/>
          <a:p>
            <a:r>
              <a:rPr lang="en-US" sz="8000" b="1" dirty="0" smtClean="0"/>
              <a:t>Static Method</a:t>
            </a:r>
            <a:r>
              <a:rPr lang="en-US" sz="8000" dirty="0" smtClean="0"/>
              <a:t>: </a:t>
            </a:r>
            <a:r>
              <a:rPr lang="en-US" sz="8000" dirty="0"/>
              <a:t>Methods </a:t>
            </a:r>
            <a:r>
              <a:rPr lang="en-US" sz="8000" dirty="0" smtClean="0"/>
              <a:t>that can be called and executed without creating an object or instantiation of the main class.</a:t>
            </a:r>
            <a:endParaRPr lang="en-US" sz="8000" dirty="0"/>
          </a:p>
          <a:p>
            <a:r>
              <a:rPr lang="en-US" sz="8000" dirty="0" smtClean="0"/>
              <a:t>Can be invoked directly via class name.</a:t>
            </a:r>
            <a:endParaRPr lang="en-US" sz="8000" b="1" dirty="0" smtClean="0"/>
          </a:p>
          <a:p>
            <a:pPr marL="45720" lvl="1" indent="0">
              <a:buNone/>
            </a:pPr>
            <a:endParaRPr lang="en-US" sz="1900" b="1" dirty="0"/>
          </a:p>
          <a:p>
            <a:pPr marL="45720" lvl="1" indent="0">
              <a:buNone/>
            </a:pPr>
            <a:endParaRPr lang="en-US" sz="1900" b="1" dirty="0" smtClean="0"/>
          </a:p>
          <a:p>
            <a:pPr marL="45720" lvl="1" indent="0">
              <a:buNone/>
            </a:pPr>
            <a:endParaRPr lang="en-US" sz="5600" dirty="0" smtClean="0"/>
          </a:p>
          <a:p>
            <a:pPr marL="45720" indent="0">
              <a:buNone/>
            </a:pPr>
            <a:endParaRPr lang="en-US" sz="6400" dirty="0" smtClean="0"/>
          </a:p>
          <a:p>
            <a:pPr marL="45720" indent="0">
              <a:buNone/>
            </a:pPr>
            <a:endParaRPr lang="en-US" sz="6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94595"/>
            <a:ext cx="6172200" cy="3574153"/>
          </a:xfrm>
          <a:prstGeom prst="rect">
            <a:avLst/>
          </a:prstGeom>
        </p:spPr>
      </p:pic>
      <p:pic>
        <p:nvPicPr>
          <p:cNvPr id="8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502615"/>
            <a:ext cx="6172200" cy="6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2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Types of Method: Instance Method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1000" y="795868"/>
            <a:ext cx="7772400" cy="914400"/>
          </a:xfrm>
        </p:spPr>
        <p:txBody>
          <a:bodyPr>
            <a:normAutofit fontScale="40000" lnSpcReduction="20000"/>
          </a:bodyPr>
          <a:lstStyle/>
          <a:p>
            <a:r>
              <a:rPr lang="en-US" sz="5000" b="1" dirty="0" smtClean="0"/>
              <a:t>Instance Method</a:t>
            </a:r>
            <a:r>
              <a:rPr lang="en-US" sz="5000" dirty="0" smtClean="0"/>
              <a:t>: </a:t>
            </a:r>
            <a:r>
              <a:rPr lang="en-US" sz="5000" dirty="0"/>
              <a:t>Methods that are called after instantiation of class or object </a:t>
            </a:r>
            <a:r>
              <a:rPr lang="en-US" sz="5000" dirty="0" smtClean="0"/>
              <a:t>creation.</a:t>
            </a:r>
            <a:endParaRPr lang="en-US" sz="5000" dirty="0"/>
          </a:p>
          <a:p>
            <a:r>
              <a:rPr lang="en-US" sz="5000" dirty="0" smtClean="0"/>
              <a:t>It is the most Commonly used method type.</a:t>
            </a:r>
            <a:endParaRPr lang="en-US" sz="5000" b="1" dirty="0" smtClean="0"/>
          </a:p>
          <a:p>
            <a:pPr marL="45720" lvl="1" indent="0">
              <a:buNone/>
            </a:pPr>
            <a:endParaRPr lang="en-US" sz="1900" b="1" dirty="0"/>
          </a:p>
          <a:p>
            <a:pPr marL="45720" lvl="1" indent="0">
              <a:buNone/>
            </a:pPr>
            <a:endParaRPr lang="en-US" sz="1900" b="1" dirty="0" smtClean="0"/>
          </a:p>
          <a:p>
            <a:pPr marL="45720" indent="0">
              <a:buNone/>
            </a:pPr>
            <a:endParaRPr lang="en-US" sz="6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38006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905000"/>
            <a:ext cx="5333999" cy="3871242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5778209"/>
            <a:ext cx="5342466" cy="63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9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0455"/>
            <a:ext cx="7924800" cy="611545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Method: Constructor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799171"/>
            <a:ext cx="8164928" cy="2362200"/>
          </a:xfrm>
        </p:spPr>
        <p:txBody>
          <a:bodyPr>
            <a:normAutofit fontScale="77500" lnSpcReduction="20000"/>
          </a:bodyPr>
          <a:lstStyle/>
          <a:p>
            <a:r>
              <a:rPr lang="en-US" sz="2400" b="1" dirty="0" smtClean="0"/>
              <a:t>Constructor Method</a:t>
            </a:r>
            <a:r>
              <a:rPr lang="en-US" sz="2400" dirty="0" smtClean="0"/>
              <a:t>: </a:t>
            </a:r>
            <a:r>
              <a:rPr lang="en-US" sz="2400" dirty="0"/>
              <a:t>Default method of the class that will be run </a:t>
            </a:r>
            <a:r>
              <a:rPr lang="en-US" sz="2400" dirty="0" smtClean="0"/>
              <a:t>at the </a:t>
            </a:r>
            <a:r>
              <a:rPr lang="en-US" sz="2400" dirty="0"/>
              <a:t>time when the object is created or </a:t>
            </a:r>
            <a:r>
              <a:rPr lang="en-US" sz="2400" dirty="0" smtClean="0"/>
              <a:t>instantiated.</a:t>
            </a:r>
            <a:endParaRPr lang="en-US" sz="2400" dirty="0"/>
          </a:p>
          <a:p>
            <a:r>
              <a:rPr lang="en-US" sz="2400" dirty="0" smtClean="0"/>
              <a:t>Constructor method is </a:t>
            </a:r>
            <a:r>
              <a:rPr lang="en-US" sz="2400" dirty="0"/>
              <a:t>u</a:t>
            </a:r>
            <a:r>
              <a:rPr lang="en-US" sz="2400" dirty="0" smtClean="0"/>
              <a:t>sed to declare default behavior for all objects.</a:t>
            </a:r>
          </a:p>
          <a:p>
            <a:r>
              <a:rPr lang="en-US" sz="2400" dirty="0"/>
              <a:t>Constructor name must be same as its class </a:t>
            </a:r>
            <a:r>
              <a:rPr lang="en-US" sz="2400" dirty="0" smtClean="0"/>
              <a:t>name.</a:t>
            </a:r>
            <a:endParaRPr lang="en-US" sz="2400" dirty="0"/>
          </a:p>
          <a:p>
            <a:r>
              <a:rPr lang="en-US" sz="2400" dirty="0"/>
              <a:t>Constructor must have no explicit return </a:t>
            </a:r>
            <a:r>
              <a:rPr lang="en-US" sz="2400" dirty="0" smtClean="0"/>
              <a:t>type.</a:t>
            </a:r>
          </a:p>
          <a:p>
            <a:r>
              <a:rPr lang="en-US" sz="2400" dirty="0"/>
              <a:t>There are two types of constructors:</a:t>
            </a:r>
          </a:p>
          <a:p>
            <a:pPr lvl="1"/>
            <a:r>
              <a:rPr lang="en-US" sz="2400" dirty="0"/>
              <a:t>Default constructor (no-</a:t>
            </a:r>
            <a:r>
              <a:rPr lang="en-US" sz="2400" dirty="0" err="1"/>
              <a:t>arg</a:t>
            </a:r>
            <a:r>
              <a:rPr lang="en-US" sz="2400" dirty="0"/>
              <a:t> constructor)</a:t>
            </a:r>
          </a:p>
          <a:p>
            <a:pPr lvl="1"/>
            <a:r>
              <a:rPr lang="en-US" sz="2400" dirty="0"/>
              <a:t>Parameterized constructor</a:t>
            </a:r>
          </a:p>
          <a:p>
            <a:endParaRPr lang="en-US" sz="2400" dirty="0"/>
          </a:p>
          <a:p>
            <a:endParaRPr lang="en-US" sz="2300" dirty="0" smtClean="0"/>
          </a:p>
          <a:p>
            <a:pPr marL="45720" lvl="1" indent="0">
              <a:buNone/>
            </a:pPr>
            <a:endParaRPr lang="en-US" sz="1900" b="1" dirty="0" smtClean="0"/>
          </a:p>
          <a:p>
            <a:pPr marL="45720" indent="0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lvl="1" indent="0">
              <a:buNone/>
            </a:pP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63246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18" y="3198542"/>
            <a:ext cx="6282782" cy="2978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8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09600"/>
          </a:xfrm>
        </p:spPr>
        <p:txBody>
          <a:bodyPr>
            <a:normAutofit fontScale="90000"/>
          </a:bodyPr>
          <a:lstStyle/>
          <a:p>
            <a:r>
              <a:rPr lang="en-US" dirty="0"/>
              <a:t>Types of Method: Constructor </a:t>
            </a:r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38006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90600"/>
            <a:ext cx="7620000" cy="4465874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5456474"/>
            <a:ext cx="7620000" cy="77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13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9414"/>
            <a:ext cx="8636002" cy="554567"/>
          </a:xfrm>
        </p:spPr>
        <p:txBody>
          <a:bodyPr>
            <a:noAutofit/>
          </a:bodyPr>
          <a:lstStyle/>
          <a:p>
            <a:r>
              <a:rPr lang="en-US" sz="2800" dirty="0"/>
              <a:t>Types of Method: Constructor </a:t>
            </a:r>
            <a:r>
              <a:rPr lang="en-US" sz="2800" dirty="0" smtClean="0"/>
              <a:t>methods(parameters)</a:t>
            </a:r>
            <a:endParaRPr lang="en-US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38006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914400"/>
            <a:ext cx="7619999" cy="4559007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799" y="5473407"/>
            <a:ext cx="7619999" cy="92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2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2" y="419100"/>
            <a:ext cx="8305800" cy="685800"/>
          </a:xfrm>
        </p:spPr>
        <p:txBody>
          <a:bodyPr>
            <a:normAutofit/>
          </a:bodyPr>
          <a:lstStyle/>
          <a:p>
            <a:r>
              <a:rPr lang="en-US" sz="3300" dirty="0"/>
              <a:t>Types of Method: Accessor </a:t>
            </a:r>
            <a:r>
              <a:rPr lang="en-US" sz="3300" dirty="0" smtClean="0"/>
              <a:t>(Getter) Method</a:t>
            </a:r>
            <a:endParaRPr lang="en-US" sz="3300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28956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Accessor Method</a:t>
            </a:r>
            <a:r>
              <a:rPr lang="en-US" sz="2400" dirty="0" smtClean="0"/>
              <a:t>: Accessor methods provide </a:t>
            </a:r>
            <a:r>
              <a:rPr lang="en-US" sz="2400" dirty="0"/>
              <a:t>access to an object's instance </a:t>
            </a:r>
            <a:r>
              <a:rPr lang="en-US" sz="2400" dirty="0" smtClean="0"/>
              <a:t>variables.</a:t>
            </a:r>
          </a:p>
          <a:p>
            <a:r>
              <a:rPr lang="en-US" sz="2400" dirty="0" smtClean="0"/>
              <a:t>Accessor method is </a:t>
            </a:r>
            <a:r>
              <a:rPr lang="en-US" sz="2400" dirty="0"/>
              <a:t>used to return the value of a private field. It follows a naming scheme prefixing the word "get" to the start of the </a:t>
            </a:r>
            <a:r>
              <a:rPr lang="en-US" sz="2400" dirty="0" smtClean="0"/>
              <a:t>method.</a:t>
            </a:r>
          </a:p>
          <a:p>
            <a:r>
              <a:rPr lang="en-US" sz="2400" dirty="0" smtClean="0"/>
              <a:t>Also called as “Getter” Method is used to get the value from the private variables used in the object.</a:t>
            </a:r>
            <a:endParaRPr lang="en-US" sz="2400" dirty="0"/>
          </a:p>
          <a:p>
            <a:endParaRPr lang="en-US" sz="2300" dirty="0" smtClean="0"/>
          </a:p>
          <a:p>
            <a:pPr marL="45720" lvl="1" indent="0">
              <a:buNone/>
            </a:pPr>
            <a:endParaRPr lang="en-US" sz="1900" b="1" dirty="0" smtClean="0"/>
          </a:p>
          <a:p>
            <a:pPr marL="45720" indent="0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lvl="1" indent="0">
              <a:buNone/>
            </a:pP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1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3" y="152400"/>
            <a:ext cx="70866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295400"/>
            <a:ext cx="8610600" cy="4593166"/>
          </a:xfrm>
        </p:spPr>
        <p:txBody>
          <a:bodyPr>
            <a:noAutofit/>
          </a:bodyPr>
          <a:lstStyle/>
          <a:p>
            <a:pPr lvl="1"/>
            <a:r>
              <a:rPr lang="en-US" sz="2200" dirty="0" smtClean="0"/>
              <a:t>Java have basically eight primitive data types.</a:t>
            </a:r>
            <a:endParaRPr lang="en-US" sz="2200" dirty="0"/>
          </a:p>
          <a:p>
            <a:pPr lvl="2"/>
            <a:r>
              <a:rPr lang="en-US" sz="1800" b="1" dirty="0" smtClean="0"/>
              <a:t>Byte</a:t>
            </a:r>
            <a:r>
              <a:rPr lang="en-US" sz="1800" dirty="0" smtClean="0"/>
              <a:t> - </a:t>
            </a:r>
            <a:r>
              <a:rPr lang="en-US" sz="1800" dirty="0"/>
              <a:t>The byte data type is an 8-bit signed two's complement integer. It has a minimum value of -128 and a maximum value of </a:t>
            </a:r>
            <a:r>
              <a:rPr lang="en-US" sz="1800" dirty="0" smtClean="0"/>
              <a:t>127. </a:t>
            </a:r>
            <a:r>
              <a:rPr lang="en-US" sz="1800" dirty="0"/>
              <a:t>The byte data type can be useful for saving memory in large arrays, where the memory savings actually matters</a:t>
            </a:r>
            <a:r>
              <a:rPr lang="en-US" sz="1800" dirty="0" smtClean="0"/>
              <a:t>.</a:t>
            </a:r>
          </a:p>
          <a:p>
            <a:pPr lvl="2"/>
            <a:endParaRPr lang="en-US" sz="1800" b="1" dirty="0" smtClean="0"/>
          </a:p>
          <a:p>
            <a:pPr lvl="2"/>
            <a:r>
              <a:rPr lang="en-US" sz="1800" b="1" dirty="0" smtClean="0"/>
              <a:t>Short </a:t>
            </a:r>
            <a:r>
              <a:rPr lang="en-US" sz="1800" dirty="0" smtClean="0"/>
              <a:t>- </a:t>
            </a:r>
            <a:r>
              <a:rPr lang="en-US" sz="1800" dirty="0"/>
              <a:t>The short data type is a 16-bit signed two's complement integer. It has a minimum value of -32,768 and a maximum value of </a:t>
            </a:r>
            <a:r>
              <a:rPr lang="en-US" sz="1800" dirty="0" smtClean="0"/>
              <a:t>32,767. You </a:t>
            </a:r>
            <a:r>
              <a:rPr lang="en-US" sz="1800" dirty="0"/>
              <a:t>can use a short to save memory in large arrays, in situations where the memory savings actually </a:t>
            </a:r>
            <a:r>
              <a:rPr lang="en-US" sz="1800" dirty="0" smtClean="0"/>
              <a:t>matters.</a:t>
            </a:r>
          </a:p>
          <a:p>
            <a:pPr lvl="2"/>
            <a:endParaRPr lang="en-US" sz="1800" dirty="0" smtClean="0"/>
          </a:p>
          <a:p>
            <a:pPr lvl="2"/>
            <a:r>
              <a:rPr lang="en-US" sz="1800" b="1" dirty="0"/>
              <a:t>I</a:t>
            </a:r>
            <a:r>
              <a:rPr lang="en-US" sz="1800" b="1" dirty="0" smtClean="0"/>
              <a:t>nt </a:t>
            </a:r>
            <a:r>
              <a:rPr lang="en-US" sz="1800" dirty="0"/>
              <a:t>– 2-bit signed two's complement integer, which has a minimum value of -2</a:t>
            </a:r>
            <a:r>
              <a:rPr lang="en-US" sz="1800" baseline="30000" dirty="0"/>
              <a:t>31</a:t>
            </a:r>
            <a:r>
              <a:rPr lang="en-US" sz="1800" dirty="0"/>
              <a:t>and a maximum value of 2</a:t>
            </a:r>
            <a:r>
              <a:rPr lang="en-US" sz="1800" baseline="30000" dirty="0"/>
              <a:t>31</a:t>
            </a:r>
            <a:r>
              <a:rPr lang="en-US" sz="1800" dirty="0"/>
              <a:t>-1. </a:t>
            </a:r>
            <a:r>
              <a:rPr lang="en-US" sz="1800" dirty="0" smtClean="0"/>
              <a:t>Int data type is normally used in Java to support arithmetic operation for integers.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743200" y="638386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90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69062"/>
            <a:ext cx="8382000" cy="685799"/>
          </a:xfrm>
        </p:spPr>
        <p:txBody>
          <a:bodyPr>
            <a:noAutofit/>
          </a:bodyPr>
          <a:lstStyle/>
          <a:p>
            <a:r>
              <a:rPr lang="en-US" sz="3300" dirty="0" smtClean="0"/>
              <a:t> </a:t>
            </a:r>
            <a:r>
              <a:rPr lang="en-US" sz="3300" dirty="0"/>
              <a:t>Types of Method: Accessor </a:t>
            </a:r>
            <a:r>
              <a:rPr lang="en-US" sz="3300" dirty="0" smtClean="0"/>
              <a:t>Getter Method</a:t>
            </a:r>
            <a:endParaRPr lang="en-US" sz="33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38006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8" y="838200"/>
            <a:ext cx="6935851" cy="4800600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49" y="5638800"/>
            <a:ext cx="6935851" cy="74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0455"/>
            <a:ext cx="7924800" cy="1144945"/>
          </a:xfrm>
        </p:spPr>
        <p:txBody>
          <a:bodyPr>
            <a:normAutofit fontScale="90000"/>
          </a:bodyPr>
          <a:lstStyle/>
          <a:p>
            <a:r>
              <a:rPr lang="en-US"/>
              <a:t>Types of Method: Mutators </a:t>
            </a:r>
            <a:r>
              <a:rPr lang="en-US" dirty="0" smtClean="0"/>
              <a:t>(Setter) Method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828800"/>
            <a:ext cx="8305800" cy="27432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Mutators Method</a:t>
            </a:r>
            <a:r>
              <a:rPr lang="en-US" sz="2400" dirty="0" smtClean="0"/>
              <a:t>: Accessor methods provide </a:t>
            </a:r>
            <a:r>
              <a:rPr lang="en-US" sz="2400" dirty="0"/>
              <a:t>access to an object's instance </a:t>
            </a:r>
            <a:r>
              <a:rPr lang="en-US" sz="2400" dirty="0" smtClean="0"/>
              <a:t>variables.</a:t>
            </a:r>
          </a:p>
          <a:p>
            <a:r>
              <a:rPr lang="en-US" sz="2400" dirty="0"/>
              <a:t>A </a:t>
            </a:r>
            <a:r>
              <a:rPr lang="en-US" sz="2400" dirty="0" smtClean="0"/>
              <a:t>mutator </a:t>
            </a:r>
            <a:r>
              <a:rPr lang="en-US" sz="2400" dirty="0"/>
              <a:t>method is used to set a value of a private </a:t>
            </a:r>
            <a:r>
              <a:rPr lang="en-US" sz="2400" dirty="0" smtClean="0"/>
              <a:t>field.</a:t>
            </a:r>
          </a:p>
          <a:p>
            <a:r>
              <a:rPr lang="en-US" sz="2400" dirty="0"/>
              <a:t>It follows a naming scheme prefixing the word "set" to the start of the method </a:t>
            </a:r>
            <a:r>
              <a:rPr lang="en-US" sz="2400" dirty="0" smtClean="0"/>
              <a:t>name</a:t>
            </a:r>
            <a:endParaRPr lang="en-US" sz="2300" dirty="0" smtClean="0"/>
          </a:p>
          <a:p>
            <a:pPr marL="45720" lvl="1" indent="0">
              <a:buNone/>
            </a:pPr>
            <a:endParaRPr lang="en-US" sz="1900" b="1" dirty="0" smtClean="0"/>
          </a:p>
          <a:p>
            <a:pPr marL="45720" indent="0">
              <a:buNone/>
            </a:pPr>
            <a:endParaRPr lang="en-U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lvl="1" indent="0">
              <a:buNone/>
            </a:pPr>
            <a:endParaRPr lang="en-US" sz="1900" dirty="0">
              <a:solidFill>
                <a:schemeClr val="tx2">
                  <a:lumMod val="75000"/>
                </a:schemeClr>
              </a:solidFill>
            </a:endParaRPr>
          </a:p>
          <a:p>
            <a:pPr marL="45720" lvl="1" indent="0">
              <a:buNone/>
            </a:pPr>
            <a:endParaRPr lang="en-US" sz="1500" b="1" dirty="0"/>
          </a:p>
          <a:p>
            <a:pPr marL="320040" lvl="1" indent="0">
              <a:buNone/>
            </a:pPr>
            <a:endParaRPr lang="en-US" dirty="0" smtClean="0"/>
          </a:p>
          <a:p>
            <a:pPr marL="32004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75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8610600" cy="609600"/>
          </a:xfrm>
        </p:spPr>
        <p:txBody>
          <a:bodyPr>
            <a:normAutofit fontScale="90000"/>
          </a:bodyPr>
          <a:lstStyle/>
          <a:p>
            <a:r>
              <a:rPr lang="en-US" smtClean="0"/>
              <a:t> </a:t>
            </a:r>
            <a:r>
              <a:rPr lang="en-US"/>
              <a:t>Types of Method: Mutator </a:t>
            </a:r>
            <a:r>
              <a:rPr lang="en-US" dirty="0" smtClean="0"/>
              <a:t>Setter Method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38006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Content Placeholder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14400"/>
            <a:ext cx="4267200" cy="5334000"/>
          </a:xfrm>
          <a:prstGeom prst="rect">
            <a:avLst/>
          </a:prstGeom>
        </p:spPr>
      </p:pic>
      <p:pic>
        <p:nvPicPr>
          <p:cNvPr id="6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09700"/>
            <a:ext cx="434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3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7848600" cy="3810000"/>
          </a:xfrm>
        </p:spPr>
        <p:txBody>
          <a:bodyPr>
            <a:normAutofit fontScale="70000" lnSpcReduction="20000"/>
          </a:bodyPr>
          <a:lstStyle/>
          <a:p>
            <a:r>
              <a:rPr lang="en-US" sz="4200" dirty="0"/>
              <a:t>Variables are the memory locations which holds any data to be used by any program</a:t>
            </a:r>
            <a:r>
              <a:rPr lang="en-US" sz="4200" dirty="0" smtClean="0"/>
              <a:t>.</a:t>
            </a:r>
          </a:p>
          <a:p>
            <a:endParaRPr lang="en-US" sz="4200" dirty="0" smtClean="0"/>
          </a:p>
          <a:p>
            <a:r>
              <a:rPr lang="en-US" sz="4200" dirty="0" smtClean="0"/>
              <a:t>Variable Types</a:t>
            </a:r>
          </a:p>
          <a:p>
            <a:pPr lvl="1"/>
            <a:r>
              <a:rPr lang="en-US" sz="4200" dirty="0" smtClean="0"/>
              <a:t>Local Variables</a:t>
            </a:r>
          </a:p>
          <a:p>
            <a:pPr lvl="1"/>
            <a:r>
              <a:rPr lang="en-US" sz="4200" dirty="0" smtClean="0"/>
              <a:t>Instance Variables</a:t>
            </a:r>
          </a:p>
          <a:p>
            <a:pPr lvl="1"/>
            <a:r>
              <a:rPr lang="en-US" sz="4200" dirty="0" smtClean="0"/>
              <a:t>Class Variables</a:t>
            </a:r>
          </a:p>
          <a:p>
            <a:pPr lvl="1"/>
            <a:r>
              <a:rPr lang="en-US" sz="4200" dirty="0" smtClean="0"/>
              <a:t>Constants</a:t>
            </a:r>
          </a:p>
          <a:p>
            <a:pPr marL="45720" indent="0">
              <a:buNone/>
            </a:pP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339834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7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Local Variables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5303" y="791747"/>
            <a:ext cx="7268497" cy="808454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smtClean="0"/>
              <a:t>Variables that are declared in methods, constructors, or blocks.</a:t>
            </a:r>
          </a:p>
          <a:p>
            <a:r>
              <a:rPr lang="en-US" sz="7200" dirty="0" smtClean="0"/>
              <a:t>Local variables are visible only within the declared method, constructor or block.</a:t>
            </a:r>
          </a:p>
          <a:p>
            <a:endParaRPr lang="en-US" sz="5600" dirty="0" smtClean="0"/>
          </a:p>
          <a:p>
            <a:pPr marL="45720" lvl="1" indent="0">
              <a:buNone/>
            </a:pPr>
            <a:endParaRPr lang="en-US" sz="4000" b="1" dirty="0" smtClean="0"/>
          </a:p>
          <a:p>
            <a:pPr marL="45720" indent="0">
              <a:buNone/>
            </a:pP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752600"/>
            <a:ext cx="6781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91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Instances Variables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153400" cy="4267200"/>
          </a:xfrm>
        </p:spPr>
        <p:txBody>
          <a:bodyPr>
            <a:normAutofit/>
          </a:bodyPr>
          <a:lstStyle/>
          <a:p>
            <a:r>
              <a:rPr lang="en-US" sz="2200" dirty="0"/>
              <a:t>Instance variables are declared in a class, but outside a method, constructor or any </a:t>
            </a:r>
            <a:r>
              <a:rPr lang="en-US" sz="2200" dirty="0" smtClean="0"/>
              <a:t>block.</a:t>
            </a:r>
          </a:p>
          <a:p>
            <a:r>
              <a:rPr lang="en-US" sz="2200" dirty="0"/>
              <a:t>Instance variables are created when an object is created with the use of the keyword 'new' and destroyed when the object is destroyed</a:t>
            </a:r>
            <a:r>
              <a:rPr lang="en-US" sz="2200" dirty="0" smtClean="0"/>
              <a:t>.</a:t>
            </a:r>
          </a:p>
          <a:p>
            <a:r>
              <a:rPr lang="en-US" sz="2200" dirty="0"/>
              <a:t>The instance variables are visible for all methods, constructors and block in the class. Normally, it is recommended to make these variables private (access level). </a:t>
            </a:r>
            <a:endParaRPr lang="en-US" sz="2200" dirty="0" smtClean="0"/>
          </a:p>
          <a:p>
            <a:r>
              <a:rPr lang="en-US" sz="2400" dirty="0"/>
              <a:t>Instance variables can be accessed directly by calling the variable name inside the class.</a:t>
            </a:r>
            <a:endParaRPr lang="en-US" sz="2200" dirty="0" smtClean="0"/>
          </a:p>
          <a:p>
            <a:pPr marL="45720" lvl="1" indent="0">
              <a:buNone/>
            </a:pPr>
            <a:endParaRPr lang="en-US" sz="4000" b="1" dirty="0" smtClean="0"/>
          </a:p>
          <a:p>
            <a:pPr marL="45720" indent="0">
              <a:buNone/>
            </a:pP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62200" y="5874401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899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Instance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33788" y="6243628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400800" cy="5029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86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Variables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5303" y="1219200"/>
            <a:ext cx="7954297" cy="4648200"/>
          </a:xfrm>
        </p:spPr>
        <p:txBody>
          <a:bodyPr>
            <a:normAutofit fontScale="25000" lnSpcReduction="20000"/>
          </a:bodyPr>
          <a:lstStyle/>
          <a:p>
            <a:r>
              <a:rPr lang="en-US" sz="8000" dirty="0"/>
              <a:t>Class variables also known as static variables are declared with the static keyword in a class, but outside a method, constructor or a block.</a:t>
            </a:r>
          </a:p>
          <a:p>
            <a:r>
              <a:rPr lang="en-US" sz="8000" dirty="0" smtClean="0"/>
              <a:t>Static </a:t>
            </a:r>
            <a:r>
              <a:rPr lang="en-US" sz="8000" dirty="0"/>
              <a:t>variables are rarely used other than being declared as constants. Constants are variables that are declared as public/private, final, and static. Constant variables never change from their initial value.</a:t>
            </a:r>
          </a:p>
          <a:p>
            <a:r>
              <a:rPr lang="en-US" sz="8000" dirty="0"/>
              <a:t>Static variables are stored in the static memory. It is rare to use static variables other than declared final and used as either public or private constants.</a:t>
            </a:r>
          </a:p>
          <a:p>
            <a:r>
              <a:rPr lang="en-US" sz="8000" dirty="0"/>
              <a:t>Static variables are created when the program starts and destroyed when the program stops.</a:t>
            </a:r>
          </a:p>
          <a:p>
            <a:r>
              <a:rPr lang="en-US" sz="8000" dirty="0"/>
              <a:t>Visibility is similar to instance variables. However, most static variables are declared public since they must be available for users of the class.</a:t>
            </a:r>
          </a:p>
          <a:p>
            <a:endParaRPr lang="en-US" sz="5600" dirty="0" smtClean="0"/>
          </a:p>
          <a:p>
            <a:pPr marL="45720" lvl="1" indent="0">
              <a:buNone/>
            </a:pPr>
            <a:endParaRPr lang="en-US" sz="4000" b="1" dirty="0" smtClean="0"/>
          </a:p>
          <a:p>
            <a:pPr marL="45720" indent="0">
              <a:buNone/>
            </a:pP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339834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5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Class Variables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33788" y="6243628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76" y="754999"/>
            <a:ext cx="7620000" cy="40526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4807601"/>
            <a:ext cx="76200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CONSTANTS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5303" y="791746"/>
            <a:ext cx="7268497" cy="96085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 smtClean="0"/>
              <a:t>Variables that is permanent/immutable.</a:t>
            </a:r>
          </a:p>
          <a:p>
            <a:r>
              <a:rPr lang="en-US" sz="7200" dirty="0" smtClean="0"/>
              <a:t>Always written in uppercase.</a:t>
            </a:r>
          </a:p>
          <a:p>
            <a:r>
              <a:rPr lang="en-US" sz="7200" dirty="0" smtClean="0"/>
              <a:t>Always denoted by final return type.</a:t>
            </a:r>
          </a:p>
          <a:p>
            <a:endParaRPr lang="en-US" sz="5600" dirty="0" smtClean="0"/>
          </a:p>
          <a:p>
            <a:pPr marL="45720" lvl="1" indent="0">
              <a:buNone/>
            </a:pPr>
            <a:endParaRPr lang="en-US" sz="4000" b="1" dirty="0" smtClean="0"/>
          </a:p>
          <a:p>
            <a:pPr marL="45720" indent="0">
              <a:buNone/>
            </a:pPr>
            <a:endParaRPr lang="en-US" sz="4400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53051" y="63246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49" y="1752599"/>
            <a:ext cx="6991350" cy="30983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4850975"/>
            <a:ext cx="6991350" cy="133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31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933" y="152400"/>
            <a:ext cx="7086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Primitive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19667"/>
            <a:ext cx="8382000" cy="5300133"/>
          </a:xfrm>
        </p:spPr>
        <p:txBody>
          <a:bodyPr>
            <a:noAutofit/>
          </a:bodyPr>
          <a:lstStyle/>
          <a:p>
            <a:pPr lvl="2"/>
            <a:r>
              <a:rPr lang="en-US" sz="1700" b="1" dirty="0" smtClean="0"/>
              <a:t>Long</a:t>
            </a:r>
            <a:r>
              <a:rPr lang="en-US" sz="1700" dirty="0" smtClean="0"/>
              <a:t>- </a:t>
            </a:r>
            <a:r>
              <a:rPr lang="en-US" sz="1700" dirty="0"/>
              <a:t>The long data type is a 64-bit two's complement integer. The signed long has a minimum value of -2</a:t>
            </a:r>
            <a:r>
              <a:rPr lang="en-US" sz="1700" baseline="30000" dirty="0"/>
              <a:t>63</a:t>
            </a:r>
            <a:r>
              <a:rPr lang="en-US" sz="1700" dirty="0"/>
              <a:t> and a maximum value of </a:t>
            </a:r>
            <a:r>
              <a:rPr lang="en-US" sz="1700" dirty="0" smtClean="0"/>
              <a:t>2</a:t>
            </a:r>
            <a:r>
              <a:rPr lang="en-US" sz="1700" baseline="30000" dirty="0" smtClean="0"/>
              <a:t>63</a:t>
            </a:r>
            <a:r>
              <a:rPr lang="en-US" sz="1700" dirty="0" smtClean="0"/>
              <a:t>-1. </a:t>
            </a:r>
            <a:r>
              <a:rPr lang="en-US" sz="1700" dirty="0"/>
              <a:t>Use this data type when you need a range of values wider than those provided by </a:t>
            </a:r>
            <a:r>
              <a:rPr lang="en-US" sz="1700" dirty="0" smtClean="0"/>
              <a:t>int.</a:t>
            </a:r>
          </a:p>
          <a:p>
            <a:pPr lvl="2"/>
            <a:endParaRPr lang="en-US" sz="1700" b="1" dirty="0" smtClean="0"/>
          </a:p>
          <a:p>
            <a:pPr lvl="2"/>
            <a:r>
              <a:rPr lang="en-US" sz="1700" b="1" dirty="0" smtClean="0"/>
              <a:t>Float- </a:t>
            </a:r>
            <a:r>
              <a:rPr lang="en-US" sz="1700" dirty="0" smtClean="0"/>
              <a:t>Float</a:t>
            </a:r>
            <a:r>
              <a:rPr lang="en-US" sz="1700" dirty="0"/>
              <a:t> data type is a single-precision 32-bit </a:t>
            </a:r>
            <a:r>
              <a:rPr lang="en-US" sz="1700" dirty="0" smtClean="0"/>
              <a:t>floating integers. As </a:t>
            </a:r>
            <a:r>
              <a:rPr lang="en-US" sz="1700" dirty="0"/>
              <a:t>with the recommendations for byte and short, use a float (instead of double) if you need to save memory in large arrays of floating point numbers</a:t>
            </a:r>
            <a:r>
              <a:rPr lang="en-US" sz="1700" dirty="0" smtClean="0"/>
              <a:t>.</a:t>
            </a:r>
          </a:p>
          <a:p>
            <a:pPr lvl="2"/>
            <a:endParaRPr lang="en-US" sz="1700" dirty="0" smtClean="0"/>
          </a:p>
          <a:p>
            <a:pPr lvl="2"/>
            <a:r>
              <a:rPr lang="en-US" sz="1700" b="1" dirty="0" smtClean="0"/>
              <a:t>Double</a:t>
            </a:r>
            <a:r>
              <a:rPr lang="en-US" sz="1700" dirty="0" smtClean="0"/>
              <a:t>– </a:t>
            </a:r>
            <a:r>
              <a:rPr lang="en-US" sz="1700" dirty="0"/>
              <a:t>The double data type is a double-precision 64-bit </a:t>
            </a:r>
            <a:r>
              <a:rPr lang="en-US" sz="1700" dirty="0" smtClean="0"/>
              <a:t>floating point. </a:t>
            </a:r>
            <a:r>
              <a:rPr lang="en-US" sz="1700" dirty="0"/>
              <a:t>For </a:t>
            </a:r>
            <a:r>
              <a:rPr lang="en-US" sz="1700" dirty="0" smtClean="0"/>
              <a:t>decimal </a:t>
            </a:r>
            <a:r>
              <a:rPr lang="en-US" sz="1700" dirty="0"/>
              <a:t>values, this data type is generally the default </a:t>
            </a:r>
            <a:r>
              <a:rPr lang="en-US" sz="1700" dirty="0" smtClean="0"/>
              <a:t>choice.</a:t>
            </a:r>
          </a:p>
          <a:p>
            <a:pPr lvl="2"/>
            <a:endParaRPr lang="en-US" sz="1700" dirty="0"/>
          </a:p>
          <a:p>
            <a:pPr lvl="2"/>
            <a:r>
              <a:rPr lang="en-US" sz="1700" b="1" dirty="0" smtClean="0"/>
              <a:t>Boolean</a:t>
            </a:r>
            <a:r>
              <a:rPr lang="en-US" sz="1700" dirty="0" smtClean="0"/>
              <a:t>: </a:t>
            </a:r>
            <a:r>
              <a:rPr lang="en-US" sz="1700" dirty="0"/>
              <a:t> The boolean data type has only two possible values: true and false. Use this data type for simple flags that track true/false </a:t>
            </a:r>
            <a:r>
              <a:rPr lang="en-US" sz="1700" dirty="0" smtClean="0"/>
              <a:t>conditions.</a:t>
            </a:r>
          </a:p>
          <a:p>
            <a:pPr lvl="2"/>
            <a:endParaRPr lang="en-US" sz="1700" dirty="0" smtClean="0"/>
          </a:p>
          <a:p>
            <a:pPr lvl="2"/>
            <a:r>
              <a:rPr lang="en-US" sz="1700" b="1" dirty="0" smtClean="0"/>
              <a:t>Char </a:t>
            </a:r>
            <a:r>
              <a:rPr lang="en-US" sz="1700" dirty="0" smtClean="0"/>
              <a:t>- </a:t>
            </a:r>
            <a:r>
              <a:rPr lang="en-US" sz="1700" dirty="0"/>
              <a:t>The char data type is a single 16-bit Unicode character. It has a minimum value of '\u0000' (or 0) and a maximum value of '\</a:t>
            </a:r>
            <a:r>
              <a:rPr lang="en-US" sz="1700" dirty="0" err="1" smtClean="0"/>
              <a:t>uffff</a:t>
            </a:r>
            <a:r>
              <a:rPr lang="en-US" sz="1700" dirty="0" smtClean="0"/>
              <a:t>’. Char should be always in single quote.</a:t>
            </a:r>
            <a:endParaRPr lang="en-US" sz="1700" dirty="0"/>
          </a:p>
          <a:p>
            <a:pPr lvl="2"/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667000" y="607906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73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365766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712200" cy="3962400"/>
          </a:xfrm>
        </p:spPr>
        <p:txBody>
          <a:bodyPr>
            <a:normAutofit fontScale="32500" lnSpcReduction="20000"/>
          </a:bodyPr>
          <a:lstStyle/>
          <a:p>
            <a:r>
              <a:rPr lang="en-US" sz="7400" dirty="0"/>
              <a:t>A </a:t>
            </a:r>
            <a:r>
              <a:rPr lang="en-US" sz="7400" b="1" dirty="0"/>
              <a:t>java package</a:t>
            </a:r>
            <a:r>
              <a:rPr lang="en-US" sz="7400" dirty="0"/>
              <a:t> is a group of similar types of classes, interfaces and sub-packages.</a:t>
            </a:r>
          </a:p>
          <a:p>
            <a:r>
              <a:rPr lang="en-US" sz="7400" dirty="0" smtClean="0"/>
              <a:t>Package in java can be categorized in two form, built-in package and user-defined package.</a:t>
            </a:r>
          </a:p>
          <a:p>
            <a:r>
              <a:rPr lang="en-US" sz="7400" dirty="0" smtClean="0"/>
              <a:t>There are many built-in packages such as java, </a:t>
            </a:r>
            <a:r>
              <a:rPr lang="en-US" sz="7400" dirty="0" err="1" smtClean="0"/>
              <a:t>lang</a:t>
            </a:r>
            <a:r>
              <a:rPr lang="en-US" sz="7400" dirty="0" smtClean="0"/>
              <a:t>, </a:t>
            </a:r>
            <a:r>
              <a:rPr lang="en-US" sz="7400" dirty="0" err="1" smtClean="0"/>
              <a:t>awt</a:t>
            </a:r>
            <a:r>
              <a:rPr lang="en-US" sz="7400" dirty="0" smtClean="0"/>
              <a:t>, </a:t>
            </a:r>
            <a:r>
              <a:rPr lang="en-US" sz="7400" dirty="0" err="1" smtClean="0"/>
              <a:t>javax</a:t>
            </a:r>
            <a:r>
              <a:rPr lang="en-US" sz="7400" dirty="0" smtClean="0"/>
              <a:t>, swing, net, </a:t>
            </a:r>
            <a:r>
              <a:rPr lang="en-US" sz="7400" dirty="0" err="1" smtClean="0"/>
              <a:t>io</a:t>
            </a:r>
            <a:r>
              <a:rPr lang="en-US" sz="7400" dirty="0" smtClean="0"/>
              <a:t>, </a:t>
            </a:r>
            <a:r>
              <a:rPr lang="en-US" sz="7400" dirty="0" err="1" smtClean="0"/>
              <a:t>util</a:t>
            </a:r>
            <a:r>
              <a:rPr lang="en-US" sz="7400" dirty="0" smtClean="0"/>
              <a:t>, </a:t>
            </a:r>
            <a:r>
              <a:rPr lang="en-US" sz="7400" dirty="0" err="1" smtClean="0"/>
              <a:t>sql</a:t>
            </a:r>
            <a:r>
              <a:rPr lang="en-US" sz="7400" dirty="0" smtClean="0"/>
              <a:t> etc.</a:t>
            </a:r>
          </a:p>
          <a:p>
            <a:r>
              <a:rPr lang="en-US" sz="7400" dirty="0" smtClean="0"/>
              <a:t>Advantage </a:t>
            </a:r>
            <a:r>
              <a:rPr lang="en-US" sz="7400" dirty="0"/>
              <a:t>of Java Package</a:t>
            </a:r>
          </a:p>
          <a:p>
            <a:pPr lvl="1"/>
            <a:r>
              <a:rPr lang="en-US" sz="7400" dirty="0" smtClean="0"/>
              <a:t>Java </a:t>
            </a:r>
            <a:r>
              <a:rPr lang="en-US" sz="7400" dirty="0"/>
              <a:t>package is used to categorize the classes and interfaces so that they can be easily maintained.</a:t>
            </a:r>
          </a:p>
          <a:p>
            <a:pPr lvl="1"/>
            <a:r>
              <a:rPr lang="en-US" sz="7400" dirty="0" smtClean="0"/>
              <a:t>Java </a:t>
            </a:r>
            <a:r>
              <a:rPr lang="en-US" sz="7400" dirty="0"/>
              <a:t>package provides access protection.</a:t>
            </a:r>
          </a:p>
          <a:p>
            <a:pPr lvl="1"/>
            <a:r>
              <a:rPr lang="en-US" sz="7400" dirty="0" smtClean="0"/>
              <a:t>Java </a:t>
            </a:r>
            <a:r>
              <a:rPr lang="en-US" sz="7400" dirty="0"/>
              <a:t>package removes naming collision.</a:t>
            </a:r>
          </a:p>
          <a:p>
            <a:endParaRPr lang="en-US" sz="4200" dirty="0" smtClean="0"/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75227" y="60198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885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Packages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33788" y="6243628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" y="1019312"/>
            <a:ext cx="4038600" cy="49600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1019311"/>
            <a:ext cx="4419600" cy="496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String Methods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910890"/>
            <a:ext cx="7941130" cy="495300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/>
              <a:t>The java.lang.String class provides many useful methods to perform operations on sequence of char values</a:t>
            </a:r>
            <a:r>
              <a:rPr lang="en-US" sz="9600" dirty="0" smtClean="0"/>
              <a:t>.</a:t>
            </a:r>
            <a:endParaRPr lang="en-US" sz="9600" dirty="0"/>
          </a:p>
          <a:p>
            <a:r>
              <a:rPr lang="en-US" sz="9600" dirty="0" smtClean="0"/>
              <a:t>Common String Methods</a:t>
            </a:r>
          </a:p>
          <a:p>
            <a:pPr lvl="1"/>
            <a:r>
              <a:rPr lang="en-US" sz="8800" dirty="0"/>
              <a:t>l</a:t>
            </a:r>
            <a:r>
              <a:rPr lang="en-US" sz="8800" dirty="0" smtClean="0"/>
              <a:t>ength()  - returns the length of string</a:t>
            </a:r>
          </a:p>
          <a:p>
            <a:pPr lvl="1"/>
            <a:r>
              <a:rPr lang="en-US" sz="8800" dirty="0" smtClean="0"/>
              <a:t>format(String s) </a:t>
            </a:r>
            <a:r>
              <a:rPr lang="mr-IN" sz="8800" dirty="0" smtClean="0"/>
              <a:t>–</a:t>
            </a:r>
            <a:r>
              <a:rPr lang="en-US" sz="8800" dirty="0" smtClean="0"/>
              <a:t> returns formatted string</a:t>
            </a:r>
          </a:p>
          <a:p>
            <a:pPr lvl="1"/>
            <a:r>
              <a:rPr lang="en-US" sz="8800" dirty="0" smtClean="0"/>
              <a:t>substring(</a:t>
            </a:r>
            <a:r>
              <a:rPr lang="en-US" sz="8800" dirty="0" err="1" smtClean="0"/>
              <a:t>int</a:t>
            </a:r>
            <a:r>
              <a:rPr lang="en-US" sz="8800" dirty="0" smtClean="0"/>
              <a:t> index) </a:t>
            </a:r>
            <a:r>
              <a:rPr lang="mr-IN" sz="8800" dirty="0" smtClean="0"/>
              <a:t>–</a:t>
            </a:r>
            <a:r>
              <a:rPr lang="en-US" sz="8800" dirty="0" smtClean="0"/>
              <a:t> returns substring for given begin index.</a:t>
            </a:r>
          </a:p>
          <a:p>
            <a:pPr lvl="1"/>
            <a:r>
              <a:rPr lang="en-US" sz="8800" dirty="0"/>
              <a:t>substring(</a:t>
            </a:r>
            <a:r>
              <a:rPr lang="en-US" sz="8800" dirty="0" err="1"/>
              <a:t>int</a:t>
            </a:r>
            <a:r>
              <a:rPr lang="en-US" sz="8800" dirty="0"/>
              <a:t> </a:t>
            </a:r>
            <a:r>
              <a:rPr lang="en-US" sz="8800" dirty="0" smtClean="0"/>
              <a:t>beginIndex, </a:t>
            </a:r>
            <a:r>
              <a:rPr lang="en-US" sz="8800" dirty="0" err="1" smtClean="0"/>
              <a:t>int</a:t>
            </a:r>
            <a:r>
              <a:rPr lang="en-US" sz="8800" dirty="0" smtClean="0"/>
              <a:t> endIndex) </a:t>
            </a:r>
            <a:r>
              <a:rPr lang="mr-IN" sz="8800" dirty="0"/>
              <a:t>–</a:t>
            </a:r>
            <a:r>
              <a:rPr lang="en-US" sz="8800" dirty="0"/>
              <a:t> returns substring </a:t>
            </a:r>
            <a:r>
              <a:rPr lang="en-US" sz="8800" dirty="0" smtClean="0"/>
              <a:t>starting from begin index and end index.</a:t>
            </a:r>
          </a:p>
          <a:p>
            <a:pPr lvl="1"/>
            <a:r>
              <a:rPr lang="en-US" sz="8800" dirty="0" smtClean="0"/>
              <a:t>contains(Char c) </a:t>
            </a:r>
            <a:r>
              <a:rPr lang="mr-IN" sz="8800" dirty="0" smtClean="0"/>
              <a:t>–</a:t>
            </a:r>
            <a:r>
              <a:rPr lang="en-US" sz="8800" dirty="0" smtClean="0"/>
              <a:t> returns true or false after matching the sequence of char value.</a:t>
            </a:r>
          </a:p>
          <a:p>
            <a:pPr lvl="1"/>
            <a:r>
              <a:rPr lang="en-US" sz="8800" dirty="0" smtClean="0"/>
              <a:t>equals(String) </a:t>
            </a:r>
            <a:r>
              <a:rPr lang="mr-IN" sz="8800" dirty="0" smtClean="0"/>
              <a:t>–</a:t>
            </a:r>
            <a:r>
              <a:rPr lang="en-US" sz="8800" dirty="0" smtClean="0"/>
              <a:t> check the equality of string with object.</a:t>
            </a:r>
          </a:p>
          <a:p>
            <a:pPr lvl="1"/>
            <a:r>
              <a:rPr lang="en-US" sz="8800" dirty="0" smtClean="0"/>
              <a:t>equalsIgnoreCase(String) </a:t>
            </a:r>
            <a:r>
              <a:rPr lang="mr-IN" sz="8800" dirty="0" smtClean="0"/>
              <a:t>–</a:t>
            </a:r>
            <a:r>
              <a:rPr lang="en-US" sz="8800" dirty="0" smtClean="0"/>
              <a:t> Compares another string.</a:t>
            </a:r>
          </a:p>
          <a:p>
            <a:pPr lvl="1"/>
            <a:r>
              <a:rPr lang="en-US" sz="8800" dirty="0" smtClean="0"/>
              <a:t>isEmpty() </a:t>
            </a:r>
            <a:r>
              <a:rPr lang="mr-IN" sz="8800" dirty="0" smtClean="0"/>
              <a:t>–</a:t>
            </a:r>
            <a:r>
              <a:rPr lang="en-US" sz="8800" dirty="0" smtClean="0"/>
              <a:t> checks if string is empty.</a:t>
            </a:r>
            <a:endParaRPr lang="en-US" sz="8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0198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9475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2" y="244041"/>
            <a:ext cx="7086600" cy="427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String Methods Contd..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24579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5" y="813606"/>
            <a:ext cx="7680027" cy="41393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2" y="5029199"/>
            <a:ext cx="7671560" cy="12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65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String Methods Contd..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88470" y="1295400"/>
            <a:ext cx="7941130" cy="4495800"/>
          </a:xfrm>
        </p:spPr>
        <p:txBody>
          <a:bodyPr>
            <a:normAutofit/>
          </a:bodyPr>
          <a:lstStyle/>
          <a:p>
            <a:r>
              <a:rPr lang="en-US" sz="2200" dirty="0" smtClean="0"/>
              <a:t>Common String Methods</a:t>
            </a:r>
          </a:p>
          <a:p>
            <a:pPr lvl="1"/>
            <a:r>
              <a:rPr lang="en-US" sz="2200" dirty="0"/>
              <a:t>concat(String s) </a:t>
            </a:r>
            <a:r>
              <a:rPr lang="mr-IN" sz="2200" dirty="0"/>
              <a:t>–</a:t>
            </a:r>
            <a:r>
              <a:rPr lang="en-US" sz="2200" dirty="0"/>
              <a:t> concatenates specified string.</a:t>
            </a:r>
          </a:p>
          <a:p>
            <a:pPr lvl="1"/>
            <a:r>
              <a:rPr lang="en-US" sz="2200" dirty="0"/>
              <a:t>replace(Char a, Char b) </a:t>
            </a:r>
            <a:r>
              <a:rPr lang="mr-IN" sz="2200" dirty="0"/>
              <a:t>–</a:t>
            </a:r>
            <a:r>
              <a:rPr lang="en-US" sz="2200" dirty="0"/>
              <a:t> replaces all occurrences of specified char value.</a:t>
            </a:r>
          </a:p>
          <a:p>
            <a:pPr lvl="1"/>
            <a:r>
              <a:rPr lang="en-US" sz="2200" dirty="0"/>
              <a:t>split(String regEx) </a:t>
            </a:r>
            <a:r>
              <a:rPr lang="mr-IN" sz="2200" dirty="0"/>
              <a:t>–</a:t>
            </a:r>
            <a:r>
              <a:rPr lang="en-US" sz="2200" dirty="0"/>
              <a:t> returns splitted string matching regex</a:t>
            </a:r>
            <a:r>
              <a:rPr lang="en-US" sz="2200" dirty="0" smtClean="0"/>
              <a:t>.</a:t>
            </a:r>
          </a:p>
          <a:p>
            <a:pPr lvl="1"/>
            <a:r>
              <a:rPr lang="en-US" sz="2200" dirty="0" smtClean="0"/>
              <a:t>toLowerCase()-  returns string in lowercase.</a:t>
            </a:r>
          </a:p>
          <a:p>
            <a:pPr lvl="1"/>
            <a:r>
              <a:rPr lang="en-US" sz="2200" dirty="0" smtClean="0"/>
              <a:t>toUpperCase</a:t>
            </a:r>
            <a:r>
              <a:rPr lang="en-US" sz="2200" dirty="0"/>
              <a:t>()-  returns string in </a:t>
            </a:r>
            <a:r>
              <a:rPr lang="en-US" sz="2200" dirty="0" smtClean="0"/>
              <a:t>uppercase.</a:t>
            </a:r>
            <a:endParaRPr lang="en-US" sz="2200" dirty="0"/>
          </a:p>
          <a:p>
            <a:pPr lvl="1"/>
            <a:r>
              <a:rPr lang="en-US" sz="2200" dirty="0"/>
              <a:t>t</a:t>
            </a:r>
            <a:r>
              <a:rPr lang="en-US" sz="2200" dirty="0" smtClean="0"/>
              <a:t>rim() </a:t>
            </a:r>
            <a:r>
              <a:rPr lang="mr-IN" sz="2200" dirty="0" smtClean="0"/>
              <a:t>–</a:t>
            </a:r>
            <a:r>
              <a:rPr lang="en-US" sz="2200" dirty="0" smtClean="0"/>
              <a:t> removes beginning and ending spaces of this string.</a:t>
            </a:r>
          </a:p>
          <a:p>
            <a:pPr lvl="1"/>
            <a:r>
              <a:rPr lang="en-US" sz="2200" dirty="0" smtClean="0"/>
              <a:t>valueOf(</a:t>
            </a:r>
            <a:r>
              <a:rPr lang="en-US" sz="2200" dirty="0" err="1" smtClean="0"/>
              <a:t>int</a:t>
            </a:r>
            <a:r>
              <a:rPr lang="en-US" sz="2200" dirty="0" smtClean="0"/>
              <a:t> value) </a:t>
            </a:r>
            <a:r>
              <a:rPr lang="mr-IN" sz="2200" dirty="0" smtClean="0"/>
              <a:t>–</a:t>
            </a:r>
            <a:r>
              <a:rPr lang="en-US" sz="2200" dirty="0" smtClean="0"/>
              <a:t> converts given type into string.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079067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72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2" y="244041"/>
            <a:ext cx="7086600" cy="427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String Methods Contd..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324579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2" y="838200"/>
            <a:ext cx="7680027" cy="4267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3" y="5105400"/>
            <a:ext cx="7680026" cy="121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2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81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Integer Methods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990600"/>
            <a:ext cx="8686800" cy="4873290"/>
          </a:xfrm>
        </p:spPr>
        <p:txBody>
          <a:bodyPr>
            <a:normAutofit fontScale="25000" lnSpcReduction="20000"/>
          </a:bodyPr>
          <a:lstStyle/>
          <a:p>
            <a:r>
              <a:rPr lang="en-US" sz="9600" dirty="0" smtClean="0"/>
              <a:t>Int is primitive type</a:t>
            </a:r>
            <a:r>
              <a:rPr lang="en-US" sz="8800" dirty="0" smtClean="0"/>
              <a:t> which stores </a:t>
            </a:r>
            <a:r>
              <a:rPr lang="en-US" sz="8800" dirty="0"/>
              <a:t>the actual binary value for the integer you want to represent</a:t>
            </a:r>
            <a:r>
              <a:rPr lang="en-US" sz="8800" dirty="0" smtClean="0"/>
              <a:t> </a:t>
            </a:r>
            <a:r>
              <a:rPr lang="en-US" sz="9600" dirty="0" smtClean="0"/>
              <a:t>whereas Integer is a Java class and variables of Integer stores </a:t>
            </a:r>
            <a:r>
              <a:rPr lang="en-US" sz="800" dirty="0"/>
              <a:t> </a:t>
            </a:r>
            <a:r>
              <a:rPr lang="en-US" sz="9600" i="1" dirty="0"/>
              <a:t>references</a:t>
            </a:r>
            <a:r>
              <a:rPr lang="en-US" sz="9600" dirty="0"/>
              <a:t> to Integer objects, just as with any other reference (object) type. </a:t>
            </a:r>
          </a:p>
          <a:p>
            <a:endParaRPr lang="en-US" sz="9600" dirty="0" smtClean="0"/>
          </a:p>
          <a:p>
            <a:r>
              <a:rPr lang="en-US" sz="9600" dirty="0" smtClean="0"/>
              <a:t>Common Integer Methods</a:t>
            </a:r>
          </a:p>
          <a:p>
            <a:pPr lvl="1"/>
            <a:r>
              <a:rPr lang="en-US" sz="8800" dirty="0" err="1" smtClean="0"/>
              <a:t>intValue</a:t>
            </a:r>
            <a:r>
              <a:rPr lang="en-US" sz="8800" dirty="0" smtClean="0"/>
              <a:t>() </a:t>
            </a:r>
            <a:r>
              <a:rPr lang="mr-IN" sz="8800" dirty="0" smtClean="0"/>
              <a:t>–</a:t>
            </a:r>
            <a:r>
              <a:rPr lang="en-US" sz="8800" dirty="0" smtClean="0"/>
              <a:t> returns integer value of integer class object.</a:t>
            </a:r>
          </a:p>
          <a:p>
            <a:pPr lvl="1"/>
            <a:r>
              <a:rPr lang="en-US" sz="8800" dirty="0" err="1" smtClean="0"/>
              <a:t>doubleValue</a:t>
            </a:r>
            <a:r>
              <a:rPr lang="en-US" sz="8800" dirty="0" smtClean="0"/>
              <a:t>()</a:t>
            </a:r>
            <a:r>
              <a:rPr lang="mr-IN" sz="8800" dirty="0" smtClean="0"/>
              <a:t>–</a:t>
            </a:r>
            <a:r>
              <a:rPr lang="en-US" sz="8800" dirty="0" smtClean="0"/>
              <a:t> returns double value of Integer.</a:t>
            </a:r>
          </a:p>
          <a:p>
            <a:pPr lvl="1"/>
            <a:r>
              <a:rPr lang="en-US" sz="8800" dirty="0" err="1" smtClean="0"/>
              <a:t>floatValue</a:t>
            </a:r>
            <a:r>
              <a:rPr lang="en-US" sz="8800" dirty="0" smtClean="0"/>
              <a:t>() </a:t>
            </a:r>
            <a:r>
              <a:rPr lang="mr-IN" sz="8800" dirty="0" smtClean="0"/>
              <a:t>–</a:t>
            </a:r>
            <a:r>
              <a:rPr lang="en-US" sz="8800" dirty="0" smtClean="0"/>
              <a:t> returns float value of Integer.</a:t>
            </a:r>
          </a:p>
          <a:p>
            <a:pPr lvl="1"/>
            <a:r>
              <a:rPr lang="en-US" sz="8800" dirty="0" err="1"/>
              <a:t>parseInt</a:t>
            </a:r>
            <a:r>
              <a:rPr lang="en-US" sz="8800" dirty="0"/>
              <a:t>()- returns integer value of String if applicable</a:t>
            </a:r>
            <a:r>
              <a:rPr lang="en-US" sz="8800" dirty="0" smtClean="0"/>
              <a:t>.</a:t>
            </a:r>
          </a:p>
          <a:p>
            <a:pPr lvl="1"/>
            <a:r>
              <a:rPr lang="en-US" sz="8800" dirty="0"/>
              <a:t>c</a:t>
            </a:r>
            <a:r>
              <a:rPr lang="en-US" sz="8800" dirty="0" smtClean="0"/>
              <a:t>ompare(</a:t>
            </a:r>
            <a:r>
              <a:rPr lang="en-US" sz="8800" dirty="0" err="1" smtClean="0"/>
              <a:t>int</a:t>
            </a:r>
            <a:r>
              <a:rPr lang="en-US" sz="8800" dirty="0" smtClean="0"/>
              <a:t> d) </a:t>
            </a:r>
            <a:r>
              <a:rPr lang="mr-IN" sz="8800" dirty="0" smtClean="0"/>
              <a:t>–</a:t>
            </a:r>
            <a:r>
              <a:rPr lang="en-US" sz="8800" dirty="0" smtClean="0"/>
              <a:t> compares 0 if integer a and integer b is equal.</a:t>
            </a:r>
          </a:p>
          <a:p>
            <a:pPr lvl="1"/>
            <a:r>
              <a:rPr lang="en-US" sz="8800" dirty="0" smtClean="0"/>
              <a:t>equals(String) </a:t>
            </a:r>
            <a:r>
              <a:rPr lang="mr-IN" sz="8800" dirty="0" smtClean="0"/>
              <a:t>–</a:t>
            </a:r>
            <a:r>
              <a:rPr lang="en-US" sz="8800" dirty="0" smtClean="0"/>
              <a:t> check the equality of string with object.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0198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46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632" y="244041"/>
            <a:ext cx="7086600" cy="4275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Integer Methods Contd..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38400" y="6424273"/>
            <a:ext cx="4666545" cy="357505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1" y="805189"/>
            <a:ext cx="7680027" cy="41327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2" y="4937970"/>
            <a:ext cx="7680026" cy="135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8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75303" y="791746"/>
            <a:ext cx="7620000" cy="1286763"/>
          </a:xfrm>
        </p:spPr>
        <p:txBody>
          <a:bodyPr>
            <a:normAutofit fontScale="25000" lnSpcReduction="20000"/>
          </a:bodyPr>
          <a:lstStyle/>
          <a:p>
            <a:r>
              <a:rPr lang="en-US" sz="7200" dirty="0"/>
              <a:t>R</a:t>
            </a:r>
            <a:r>
              <a:rPr lang="en-US" sz="7200" dirty="0" smtClean="0"/>
              <a:t>egular </a:t>
            </a:r>
            <a:r>
              <a:rPr lang="en-US" sz="7200" dirty="0"/>
              <a:t>expression (regex or regexp for short) is a special text </a:t>
            </a:r>
            <a:r>
              <a:rPr lang="en-US" sz="7200" dirty="0" smtClean="0"/>
              <a:t>string for </a:t>
            </a:r>
            <a:r>
              <a:rPr lang="en-US" sz="7200" dirty="0"/>
              <a:t>describing a search pattern</a:t>
            </a:r>
            <a:r>
              <a:rPr lang="en-US" sz="7200" dirty="0" smtClean="0"/>
              <a:t>.</a:t>
            </a:r>
          </a:p>
          <a:p>
            <a:r>
              <a:rPr lang="en-US" sz="7200" dirty="0" smtClean="0"/>
              <a:t>Regex pattern are normally described inside the ”\”</a:t>
            </a:r>
          </a:p>
          <a:p>
            <a:endParaRPr lang="en-US" sz="5600" dirty="0" smtClean="0"/>
          </a:p>
          <a:p>
            <a:pPr marL="45720" indent="0">
              <a:buNone/>
            </a:pPr>
            <a:r>
              <a:rPr lang="en-US" sz="5600" dirty="0" smtClean="0"/>
              <a:t> Example:  wildcard notations such as “\\*.txt”  to find all text files in a file manager.</a:t>
            </a:r>
          </a:p>
          <a:p>
            <a:pPr marL="45720" lvl="1" indent="0">
              <a:buNone/>
            </a:pPr>
            <a:endParaRPr lang="en-US" sz="4000" b="1" dirty="0" smtClean="0"/>
          </a:p>
          <a:p>
            <a:pPr marL="45720" indent="0">
              <a:buNone/>
            </a:pPr>
            <a:endParaRPr lang="en-US" sz="44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0" y="6382066"/>
            <a:ext cx="4666545" cy="414968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449145"/>
              </p:ext>
            </p:extLst>
          </p:nvPr>
        </p:nvGraphicFramePr>
        <p:xfrm>
          <a:off x="609600" y="2102670"/>
          <a:ext cx="6696997" cy="4255235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1845091"/>
                <a:gridCol w="4851906"/>
              </a:tblGrid>
              <a:tr h="228594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RegEx</a:t>
                      </a:r>
                      <a:r>
                        <a:rPr lang="en-US" sz="1600" baseline="0" dirty="0" smtClean="0"/>
                        <a:t> Character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Meaning</a:t>
                      </a:r>
                      <a:endParaRPr lang="en-US" sz="16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^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Beginning of string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$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End of string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Any</a:t>
                      </a:r>
                      <a:r>
                        <a:rPr lang="en-US" sz="1200" baseline="0" dirty="0" smtClean="0"/>
                        <a:t> character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*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0 or more times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+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1 or more times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?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0 or</a:t>
                      </a:r>
                      <a:r>
                        <a:rPr lang="en-US" sz="1200" baseline="0" dirty="0" smtClean="0"/>
                        <a:t> 1 time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|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alternative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Grouping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[]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Match any string inside the square bracket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{}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Repetition modifier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\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Escape(turn RegEx</a:t>
                      </a:r>
                      <a:r>
                        <a:rPr lang="en-US" sz="1200" baseline="0" dirty="0" smtClean="0"/>
                        <a:t> in plain character)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\w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Any word</a:t>
                      </a:r>
                      <a:r>
                        <a:rPr lang="en-US" sz="1200" baseline="0" dirty="0" smtClean="0"/>
                        <a:t> character</a:t>
                      </a:r>
                      <a:endParaRPr lang="en-US" sz="1200" dirty="0"/>
                    </a:p>
                  </a:txBody>
                  <a:tcPr/>
                </a:tc>
              </a:tr>
              <a:tr h="301535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\d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Any digit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07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69199"/>
            <a:ext cx="7924800" cy="6858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Regular Expressions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33788" y="6243628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14399"/>
            <a:ext cx="7772400" cy="40456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960001"/>
            <a:ext cx="7772400" cy="1283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2466"/>
            <a:ext cx="70866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0" y="6346371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2" y="990599"/>
            <a:ext cx="7548507" cy="3815443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1" y="4876800"/>
            <a:ext cx="7548507" cy="139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20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1001"/>
            <a:ext cx="70866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Conditional Execution – If-else</a:t>
            </a:r>
            <a:endParaRPr lang="en-US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5638800" cy="464820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5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0" y="6346371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35" y="1315694"/>
            <a:ext cx="7548507" cy="3506150"/>
          </a:xfrm>
        </p:spPr>
      </p:pic>
      <p:pic>
        <p:nvPicPr>
          <p:cNvPr id="7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92" y="4854809"/>
            <a:ext cx="7548507" cy="1458597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8200" y="381001"/>
            <a:ext cx="7086600" cy="6095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mtClean="0"/>
              <a:t>Conditional Execution – If-else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11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1"/>
            <a:ext cx="8305800" cy="762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Conditional Execution – </a:t>
            </a:r>
            <a:r>
              <a:rPr lang="en-US" smtClean="0"/>
              <a:t>If - else if- </a:t>
            </a:r>
            <a:r>
              <a:rPr lang="en-US" dirty="0" smtClean="0"/>
              <a:t>else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219200"/>
            <a:ext cx="5334000" cy="446839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401472" y="6172200"/>
            <a:ext cx="4666545" cy="457200"/>
          </a:xfrm>
          <a:noFill/>
        </p:spPr>
        <p:txBody>
          <a:bodyPr/>
          <a:lstStyle/>
          <a:p>
            <a:r>
              <a:rPr lang="en-US" sz="2400" dirty="0" smtClean="0">
                <a:solidFill>
                  <a:srgbClr val="92D050"/>
                </a:solidFill>
              </a:rPr>
              <a:t>Copyright©SeleniumGuru.com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5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Udemy-JavaOnly-Class</Template>
  <TotalTime>276199</TotalTime>
  <Words>1458</Words>
  <Application>Microsoft Macintosh PowerPoint</Application>
  <PresentationFormat>On-screen Show (4:3)</PresentationFormat>
  <Paragraphs>415</Paragraphs>
  <Slides>59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Calibri</vt:lpstr>
      <vt:lpstr>Mangal</vt:lpstr>
      <vt:lpstr>Wingdings</vt:lpstr>
      <vt:lpstr>Arial</vt:lpstr>
      <vt:lpstr>Perspective</vt:lpstr>
      <vt:lpstr>Complete Selenium Automation Engineer Bootcamp: Go from Zero to Hero</vt:lpstr>
      <vt:lpstr>Hello World</vt:lpstr>
      <vt:lpstr>String</vt:lpstr>
      <vt:lpstr>Primitive Data Types</vt:lpstr>
      <vt:lpstr>Primitive Data Types</vt:lpstr>
      <vt:lpstr>Data Types</vt:lpstr>
      <vt:lpstr>Conditional Execution – If-else</vt:lpstr>
      <vt:lpstr>PowerPoint Presentation</vt:lpstr>
      <vt:lpstr>Conditional Execution – If - else if- else</vt:lpstr>
      <vt:lpstr>PowerPoint Presentation</vt:lpstr>
      <vt:lpstr>Conditional Expressions</vt:lpstr>
      <vt:lpstr>Conditional Expressions</vt:lpstr>
      <vt:lpstr>Conditional Expressions</vt:lpstr>
      <vt:lpstr>Conditional Execution – Case(Switch)</vt:lpstr>
      <vt:lpstr>Switch</vt:lpstr>
      <vt:lpstr>Array</vt:lpstr>
      <vt:lpstr>Arrays</vt:lpstr>
      <vt:lpstr>Looping </vt:lpstr>
      <vt:lpstr>Looping – For Loop</vt:lpstr>
      <vt:lpstr>Looping – While Loop</vt:lpstr>
      <vt:lpstr>Looping – Do-While Loop</vt:lpstr>
      <vt:lpstr>Looping – Arrays</vt:lpstr>
      <vt:lpstr>Looping – ForEach</vt:lpstr>
      <vt:lpstr>String Interpolation</vt:lpstr>
      <vt:lpstr>String Interpolation</vt:lpstr>
      <vt:lpstr>Methods</vt:lpstr>
      <vt:lpstr>Methods with Return Types – Void(No return)</vt:lpstr>
      <vt:lpstr>PowerPoint Presentation</vt:lpstr>
      <vt:lpstr>PowerPoint Presentation</vt:lpstr>
      <vt:lpstr>PowerPoint Presentation</vt:lpstr>
      <vt:lpstr>PowerPoint Presentation</vt:lpstr>
      <vt:lpstr>Classes</vt:lpstr>
      <vt:lpstr>Classes Contd..</vt:lpstr>
      <vt:lpstr>Types of Method: Static Method</vt:lpstr>
      <vt:lpstr>Types of Method: Instance Method</vt:lpstr>
      <vt:lpstr>Types of Method: Constructor Method</vt:lpstr>
      <vt:lpstr>Types of Method: Constructor Method</vt:lpstr>
      <vt:lpstr>Types of Method: Constructor methods(parameters)</vt:lpstr>
      <vt:lpstr>Types of Method: Accessor (Getter) Method</vt:lpstr>
      <vt:lpstr> Types of Method: Accessor Getter Method</vt:lpstr>
      <vt:lpstr>Types of Method: Mutators (Setter) Method</vt:lpstr>
      <vt:lpstr> Types of Method: Mutator Setter Method</vt:lpstr>
      <vt:lpstr>Variables</vt:lpstr>
      <vt:lpstr>Local Variables</vt:lpstr>
      <vt:lpstr>Instances Variables</vt:lpstr>
      <vt:lpstr>Instance Variables</vt:lpstr>
      <vt:lpstr>Class Variables</vt:lpstr>
      <vt:lpstr>Class Variables</vt:lpstr>
      <vt:lpstr>CONSTANTS</vt:lpstr>
      <vt:lpstr>Packages</vt:lpstr>
      <vt:lpstr>Packages</vt:lpstr>
      <vt:lpstr>String Methods</vt:lpstr>
      <vt:lpstr>String Methods Contd..</vt:lpstr>
      <vt:lpstr>String Methods Contd..</vt:lpstr>
      <vt:lpstr>String Methods Contd..</vt:lpstr>
      <vt:lpstr>Integer Methods</vt:lpstr>
      <vt:lpstr>Integer Methods Contd..</vt:lpstr>
      <vt:lpstr>Regular Expressions</vt:lpstr>
      <vt:lpstr>Regular Expressions</vt:lpstr>
    </vt:vector>
  </TitlesOfParts>
  <Company>Hewlett-Packard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Integer</dc:title>
  <dc:creator>trainer</dc:creator>
  <cp:lastModifiedBy>Ashok Tulachan</cp:lastModifiedBy>
  <cp:revision>644</cp:revision>
  <dcterms:created xsi:type="dcterms:W3CDTF">2016-02-12T01:25:48Z</dcterms:created>
  <dcterms:modified xsi:type="dcterms:W3CDTF">2018-03-20T12:56:23Z</dcterms:modified>
</cp:coreProperties>
</file>